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91" r:id="rId1"/>
  </p:sldMasterIdLst>
  <p:notesMasterIdLst>
    <p:notesMasterId r:id="rId53"/>
  </p:notesMasterIdLst>
  <p:handoutMasterIdLst>
    <p:handoutMasterId r:id="rId54"/>
  </p:handoutMasterIdLst>
  <p:sldIdLst>
    <p:sldId id="435" r:id="rId2"/>
    <p:sldId id="438" r:id="rId3"/>
    <p:sldId id="380" r:id="rId4"/>
    <p:sldId id="490" r:id="rId5"/>
    <p:sldId id="481" r:id="rId6"/>
    <p:sldId id="483" r:id="rId7"/>
    <p:sldId id="520" r:id="rId8"/>
    <p:sldId id="478" r:id="rId9"/>
    <p:sldId id="479" r:id="rId10"/>
    <p:sldId id="340" r:id="rId11"/>
    <p:sldId id="364" r:id="rId12"/>
    <p:sldId id="413" r:id="rId13"/>
    <p:sldId id="484" r:id="rId14"/>
    <p:sldId id="485" r:id="rId15"/>
    <p:sldId id="487" r:id="rId16"/>
    <p:sldId id="446" r:id="rId17"/>
    <p:sldId id="488" r:id="rId18"/>
    <p:sldId id="489" r:id="rId19"/>
    <p:sldId id="491" r:id="rId20"/>
    <p:sldId id="492" r:id="rId21"/>
    <p:sldId id="493" r:id="rId22"/>
    <p:sldId id="503" r:id="rId23"/>
    <p:sldId id="504" r:id="rId24"/>
    <p:sldId id="482" r:id="rId25"/>
    <p:sldId id="495" r:id="rId26"/>
    <p:sldId id="515" r:id="rId27"/>
    <p:sldId id="513" r:id="rId28"/>
    <p:sldId id="514" r:id="rId29"/>
    <p:sldId id="517" r:id="rId30"/>
    <p:sldId id="393" r:id="rId31"/>
    <p:sldId id="500" r:id="rId32"/>
    <p:sldId id="524" r:id="rId33"/>
    <p:sldId id="501" r:id="rId34"/>
    <p:sldId id="518" r:id="rId35"/>
    <p:sldId id="519" r:id="rId36"/>
    <p:sldId id="453" r:id="rId37"/>
    <p:sldId id="454" r:id="rId38"/>
    <p:sldId id="508" r:id="rId39"/>
    <p:sldId id="456" r:id="rId40"/>
    <p:sldId id="523" r:id="rId41"/>
    <p:sldId id="458" r:id="rId42"/>
    <p:sldId id="480" r:id="rId43"/>
    <p:sldId id="522" r:id="rId44"/>
    <p:sldId id="510" r:id="rId45"/>
    <p:sldId id="511" r:id="rId46"/>
    <p:sldId id="512" r:id="rId47"/>
    <p:sldId id="464" r:id="rId48"/>
    <p:sldId id="509" r:id="rId49"/>
    <p:sldId id="477" r:id="rId50"/>
    <p:sldId id="521" r:id="rId51"/>
    <p:sldId id="525" r:id="rId52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55"/>
    </p:embeddedFont>
    <p:embeddedFont>
      <p:font typeface="华文新魏" panose="02010600030101010101" charset="-122"/>
      <p:regular r:id="rId56"/>
    </p:embeddedFont>
    <p:embeddedFont>
      <p:font typeface="Calibri" panose="020F0502020204030204" pitchFamily="34" charset="0"/>
      <p:regular r:id="rId57"/>
      <p:bold r:id="rId58"/>
      <p:italic r:id="rId59"/>
      <p:boldItalic r:id="rId60"/>
    </p:embeddedFont>
    <p:embeddedFont>
      <p:font typeface="Impact" panose="020B0806030902050204" pitchFamily="34" charset="0"/>
      <p:regular r:id="rId61"/>
    </p:embeddedFont>
    <p:embeddedFont>
      <p:font typeface="汉语拼音" panose="000B0604020202020204" pitchFamily="34" charset="0"/>
      <p:regular r:id="rId62"/>
    </p:embeddedFont>
    <p:embeddedFont>
      <p:font typeface="微软雅黑" panose="020B0503020204020204" pitchFamily="34" charset="-122"/>
      <p:regular r:id="rId63"/>
      <p:bold r:id="rId64"/>
    </p:embeddedFont>
    <p:embeddedFont>
      <p:font typeface="楷体" panose="02010609060101010101" pitchFamily="49" charset="-122"/>
      <p:regular r:id="rId65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70" autoAdjust="0"/>
    <p:restoredTop sz="95062" autoAdjust="0"/>
  </p:normalViewPr>
  <p:slideViewPr>
    <p:cSldViewPr>
      <p:cViewPr>
        <p:scale>
          <a:sx n="110" d="100"/>
          <a:sy n="110" d="100"/>
        </p:scale>
        <p:origin x="-1770" y="-64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1.fntdata"/><Relationship Id="rId63" Type="http://schemas.openxmlformats.org/officeDocument/2006/relationships/font" Target="fonts/font9.fntdata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font" Target="fonts/font4.fntdata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3.fntdata"/><Relationship Id="rId61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6.fntdata"/><Relationship Id="rId65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2.fntdata"/><Relationship Id="rId64" Type="http://schemas.openxmlformats.org/officeDocument/2006/relationships/font" Target="fonts/font10.fntdata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5.fntdata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62" Type="http://schemas.openxmlformats.org/officeDocument/2006/relationships/font" Target="fonts/font8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C4BBF3D3-7E3A-40B7-AD9D-684BCA8EFE7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691C30D-2E17-49E0-8BEA-073B2655D69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47AFD71F-F597-4FC2-9374-B118BC638FB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2CF1D838-B833-433B-A528-2F191FF2947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D8984EB-7D74-4835-9BFC-4E89702006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3189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1717C39E-C680-4AF6-9A3C-E6ECE2C1A5F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7710C406-28EC-42CA-814C-2F00EBB4FA21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xmlns="" id="{CB2D4A9E-0618-45F8-929F-667DA2BFE3E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xmlns="" id="{041E2048-4305-4C86-B8D7-78A03D2DBB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3FD789B-5684-4539-917E-EB590E3CAB1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61B1E62-FF36-4115-877F-476B759FE5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C674A10-C4A2-441C-A568-0AE7E718CC8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3704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19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198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5804FDC-A9F9-4D41-8C7A-A4D4C257D5E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600330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374642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3991879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9279292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0999650"/>
      </p:ext>
    </p:extLst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7168187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023143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1481834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8630783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5178142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1571556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8757202"/>
      </p:ext>
    </p:extLst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5442902"/>
      </p:ext>
    </p:extLst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8834017"/>
      </p:ext>
    </p:extLst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6649213"/>
      </p:ext>
    </p:extLst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5140510"/>
      </p:ext>
    </p:extLst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9544132"/>
      </p:ext>
    </p:extLst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6547469"/>
      </p:ext>
    </p:extLst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0845173"/>
      </p:ext>
    </p:extLst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2631705"/>
      </p:ext>
    </p:extLst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7630855"/>
      </p:ext>
    </p:extLst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164183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8268412"/>
      </p:ext>
    </p:extLst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9819214"/>
      </p:ext>
    </p:extLst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9413833"/>
      </p:ext>
    </p:extLst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7386621"/>
      </p:ext>
    </p:extLst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2076804"/>
      </p:ext>
    </p:extLst>
  </p:cSld>
  <p:clrMapOvr>
    <a:masterClrMapping/>
  </p:clrMapOvr>
  <p:transition spd="slow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4166097826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2394223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0519961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2337522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7469338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0941802"/>
      </p:ext>
    </p:extLst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0762249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kumimoji="1" lang="zh-CN" altLang="en-US" sz="1800"/>
          </a:p>
        </p:txBody>
      </p:sp>
      <p:pic>
        <p:nvPicPr>
          <p:cNvPr id="1027" name="图片 4"/>
          <p:cNvPicPr>
            <a:picLocks noChangeAspect="1"/>
          </p:cNvPicPr>
          <p:nvPr userDrawn="1"/>
        </p:nvPicPr>
        <p:blipFill>
          <a:blip r:embed="rId36"/>
          <a:srcRect/>
          <a:stretch>
            <a:fillRect/>
          </a:stretch>
        </p:blipFill>
        <p:spPr bwMode="auto">
          <a:xfrm rot="3239541">
            <a:off x="8189913" y="4459288"/>
            <a:ext cx="93345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图片 5"/>
          <p:cNvPicPr>
            <a:picLocks noChangeAspect="1"/>
          </p:cNvPicPr>
          <p:nvPr userDrawn="1"/>
        </p:nvPicPr>
        <p:blipFill>
          <a:blip r:embed="rId37"/>
          <a:srcRect/>
          <a:stretch>
            <a:fillRect/>
          </a:stretch>
        </p:blipFill>
        <p:spPr bwMode="auto">
          <a:xfrm>
            <a:off x="41275" y="4267200"/>
            <a:ext cx="4984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矩形 6"/>
          <p:cNvSpPr>
            <a:spLocks noChangeArrowheads="1"/>
          </p:cNvSpPr>
          <p:nvPr/>
        </p:nvSpPr>
        <p:spPr bwMode="auto">
          <a:xfrm>
            <a:off x="5119689" y="47625"/>
            <a:ext cx="2480487" cy="500137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kumimoji="1" lang="en-US" altLang="zh-CN" sz="2800" b="1" dirty="0" smtClean="0">
                <a:solidFill>
                  <a:srgbClr val="A11111"/>
                </a:solidFill>
                <a:latin typeface="宋体" panose="02010600030101010101" pitchFamily="2" charset="-122"/>
              </a:rPr>
              <a:t>7</a:t>
            </a:r>
            <a:r>
              <a:rPr kumimoji="1" lang="zh-CN" altLang="en-US" sz="2800" b="1" i="0" u="none" strike="noStrike" kern="1200" cap="none" spc="0" normalizeH="0" baseline="30000" noProof="0" dirty="0" smtClean="0">
                <a:ln>
                  <a:noFill/>
                </a:ln>
                <a:solidFill>
                  <a:srgbClr val="A11111"/>
                </a:solidFill>
                <a:effectLst/>
                <a:uLnTx/>
                <a:uFillTx/>
                <a:latin typeface="宋体" panose="02010600030101010101" pitchFamily="2" charset="-122"/>
                <a:ea typeface="宋体" pitchFamily="2" charset="-122"/>
              </a:rPr>
              <a:t>* </a:t>
            </a:r>
            <a:r>
              <a:rPr kumimoji="1" lang="zh-CN" altLang="en-US" sz="2800" b="1" dirty="0" smtClean="0">
                <a:solidFill>
                  <a:srgbClr val="A11111"/>
                </a:solidFill>
                <a:latin typeface="宋体" panose="02010600030101010101" pitchFamily="2" charset="-122"/>
              </a:rPr>
              <a:t>散</a:t>
            </a:r>
            <a:r>
              <a:rPr kumimoji="1" lang="zh-CN" altLang="en-US" sz="2800" b="1" dirty="0">
                <a:solidFill>
                  <a:srgbClr val="A11111"/>
                </a:solidFill>
                <a:latin typeface="宋体" panose="02010600030101010101" pitchFamily="2" charset="-122"/>
              </a:rPr>
              <a:t>文诗二首</a:t>
            </a:r>
            <a:r>
              <a:rPr kumimoji="1" lang="en-US" altLang="zh-CN" b="1" dirty="0">
                <a:solidFill>
                  <a:srgbClr val="A11111"/>
                </a:solidFill>
                <a:latin typeface="宋体" panose="02010600030101010101" pitchFamily="2" charset="-122"/>
              </a:rPr>
              <a:t>/</a:t>
            </a:r>
          </a:p>
        </p:txBody>
      </p:sp>
      <p:pic>
        <p:nvPicPr>
          <p:cNvPr id="8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8261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707" r:id="rId16"/>
    <p:sldLayoutId id="2147483708" r:id="rId17"/>
    <p:sldLayoutId id="2147483709" r:id="rId18"/>
    <p:sldLayoutId id="2147483710" r:id="rId19"/>
    <p:sldLayoutId id="2147483711" r:id="rId20"/>
    <p:sldLayoutId id="2147483712" r:id="rId21"/>
    <p:sldLayoutId id="2147483713" r:id="rId22"/>
    <p:sldLayoutId id="2147483714" r:id="rId23"/>
    <p:sldLayoutId id="2147483715" r:id="rId24"/>
    <p:sldLayoutId id="2147483716" r:id="rId25"/>
    <p:sldLayoutId id="2147483717" r:id="rId26"/>
    <p:sldLayoutId id="2147483718" r:id="rId27"/>
    <p:sldLayoutId id="2147483719" r:id="rId28"/>
    <p:sldLayoutId id="2147483720" r:id="rId29"/>
    <p:sldLayoutId id="2147483721" r:id="rId30"/>
    <p:sldLayoutId id="2147483722" r:id="rId31"/>
    <p:sldLayoutId id="2147483723" r:id="rId32"/>
    <p:sldLayoutId id="2147483724" r:id="rId33"/>
    <p:sldLayoutId id="2147483725" r:id="rId34"/>
  </p:sldLayoutIdLst>
  <p:transition spd="slow">
    <p:random/>
  </p:transition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.png"/><Relationship Id="rId5" Type="http://schemas.openxmlformats.org/officeDocument/2006/relationships/slide" Target="slide22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矩形 3"/>
          <p:cNvSpPr>
            <a:spLocks noChangeArrowheads="1"/>
          </p:cNvSpPr>
          <p:nvPr/>
        </p:nvSpPr>
        <p:spPr bwMode="auto">
          <a:xfrm>
            <a:off x="179512" y="2556377"/>
            <a:ext cx="8928992" cy="10954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　　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今天，我们一起来欣赏两首表达母亲与孩子之间亲密感情的散文诗──《金色花》和《荷叶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·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母亲》。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 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71600" y="896402"/>
            <a:ext cx="6840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同学们，提到母亲你会想到哪些事物？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1520" y="1476257"/>
            <a:ext cx="8568952" cy="1095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那么，诗人笔下又会怎样表达孩子与母亲之间的感情呢？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3" name="组合 1"/>
          <p:cNvGrpSpPr/>
          <p:nvPr/>
        </p:nvGrpSpPr>
        <p:grpSpPr bwMode="auto">
          <a:xfrm>
            <a:off x="3357563" y="500063"/>
            <a:ext cx="1743075" cy="566737"/>
            <a:chOff x="3406775" y="598488"/>
            <a:chExt cx="1743075" cy="566737"/>
          </a:xfrm>
        </p:grpSpPr>
        <p:sp>
          <p:nvSpPr>
            <p:cNvPr id="8" name="圆角矩形 7"/>
            <p:cNvSpPr/>
            <p:nvPr/>
          </p:nvSpPr>
          <p:spPr>
            <a:xfrm rot="555800">
              <a:off x="4675187" y="71596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 rot="20470821">
              <a:off x="4270375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49169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dist" defTabSz="914400" rtl="0" eaLnBrk="0" fontAlgn="base" latinLnBrk="0" hangingPunct="0">
                <a:lnSpc>
                  <a:spcPts val="43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/>
                  <a:ea typeface="楷体"/>
                  <a:cs typeface="楷体"/>
                </a:rPr>
                <a:t>词语解释</a:t>
              </a:r>
            </a:p>
          </p:txBody>
        </p:sp>
      </p:grpSp>
      <p:grpSp>
        <p:nvGrpSpPr>
          <p:cNvPr id="49154" name="组合 8"/>
          <p:cNvGrpSpPr/>
          <p:nvPr/>
        </p:nvGrpSpPr>
        <p:grpSpPr bwMode="auto">
          <a:xfrm>
            <a:off x="0" y="31750"/>
            <a:ext cx="2051050" cy="523875"/>
            <a:chOff x="0" y="-63"/>
            <a:chExt cx="3231" cy="823"/>
          </a:xfrm>
        </p:grpSpPr>
        <p:sp>
          <p:nvSpPr>
            <p:cNvPr id="4916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预习检查</a:t>
              </a:r>
            </a:p>
          </p:txBody>
        </p:sp>
        <p:cxnSp>
          <p:nvCxnSpPr>
            <p:cNvPr id="28" name="直线连接符 9"/>
            <p:cNvCxnSpPr/>
            <p:nvPr/>
          </p:nvCxnSpPr>
          <p:spPr>
            <a:xfrm>
              <a:off x="0" y="700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菱形 28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49155" name="矩形 11"/>
          <p:cNvSpPr>
            <a:spLocks noChangeArrowheads="1"/>
          </p:cNvSpPr>
          <p:nvPr/>
        </p:nvSpPr>
        <p:spPr bwMode="auto">
          <a:xfrm>
            <a:off x="669222" y="1049704"/>
            <a:ext cx="1402465" cy="39703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匿笑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】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/>
              <a:ea typeface="楷体"/>
              <a:cs typeface="楷体"/>
            </a:endParaRPr>
          </a:p>
          <a:p>
            <a:pPr lvl="0">
              <a:lnSpc>
                <a:spcPct val="150000"/>
              </a:lnSpc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祷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告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】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/>
              <a:ea typeface="楷体"/>
              <a:cs typeface="楷体"/>
            </a:endParaRPr>
          </a:p>
          <a:p>
            <a:pPr lvl="0">
              <a:lnSpc>
                <a:spcPct val="150000"/>
              </a:lnSpc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花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瑞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】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/>
              <a:ea typeface="楷体"/>
              <a:cs typeface="楷体"/>
            </a:endParaRPr>
          </a:p>
          <a:p>
            <a:pPr lvl="0">
              <a:lnSpc>
                <a:spcPct val="150000"/>
              </a:lnSpc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繁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杂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】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/>
              <a:ea typeface="楷体"/>
              <a:cs typeface="楷体"/>
            </a:endParaRPr>
          </a:p>
          <a:p>
            <a:pPr lvl="0">
              <a:lnSpc>
                <a:spcPct val="150000"/>
              </a:lnSpc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烦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闷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】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/>
              <a:ea typeface="楷体"/>
              <a:cs typeface="楷体"/>
            </a:endParaRPr>
          </a:p>
          <a:p>
            <a:pPr lvl="0">
              <a:lnSpc>
                <a:spcPct val="150000"/>
              </a:lnSpc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菡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萏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】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/>
              <a:ea typeface="楷体"/>
              <a:cs typeface="楷体"/>
            </a:endParaRPr>
          </a:p>
        </p:txBody>
      </p:sp>
      <p:sp>
        <p:nvSpPr>
          <p:cNvPr id="49156" name="矩形 12"/>
          <p:cNvSpPr>
            <a:spLocks noChangeArrowheads="1"/>
          </p:cNvSpPr>
          <p:nvPr/>
        </p:nvSpPr>
        <p:spPr bwMode="auto">
          <a:xfrm>
            <a:off x="2071688" y="1143000"/>
            <a:ext cx="19875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偷偷地笑。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157" name="矩形 13"/>
          <p:cNvSpPr>
            <a:spLocks noChangeArrowheads="1"/>
          </p:cNvSpPr>
          <p:nvPr/>
        </p:nvSpPr>
        <p:spPr bwMode="auto">
          <a:xfrm>
            <a:off x="2000250" y="1785938"/>
            <a:ext cx="34290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向神祈求保佑。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158" name="矩形 14"/>
          <p:cNvSpPr>
            <a:spLocks noChangeArrowheads="1"/>
          </p:cNvSpPr>
          <p:nvPr/>
        </p:nvSpPr>
        <p:spPr bwMode="auto">
          <a:xfrm>
            <a:off x="2000250" y="2428875"/>
            <a:ext cx="37147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指花带来的好兆头。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159" name="矩形 15"/>
          <p:cNvSpPr>
            <a:spLocks noChangeArrowheads="1"/>
          </p:cNvSpPr>
          <p:nvPr/>
        </p:nvSpPr>
        <p:spPr bwMode="auto">
          <a:xfrm>
            <a:off x="1867073" y="3071813"/>
            <a:ext cx="39290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（事情）多而杂乱。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160" name="矩形 16"/>
          <p:cNvSpPr>
            <a:spLocks noChangeArrowheads="1"/>
          </p:cNvSpPr>
          <p:nvPr/>
        </p:nvSpPr>
        <p:spPr bwMode="auto">
          <a:xfrm>
            <a:off x="2051720" y="3714750"/>
            <a:ext cx="321468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心情不畅快。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161" name="矩形 17"/>
          <p:cNvSpPr>
            <a:spLocks noChangeArrowheads="1"/>
          </p:cNvSpPr>
          <p:nvPr/>
        </p:nvSpPr>
        <p:spPr bwMode="auto">
          <a:xfrm>
            <a:off x="1979712" y="4357688"/>
            <a:ext cx="597666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荷花的别称，文中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指红莲含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苞未放。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/>
      <p:bldP spid="49157" grpId="0"/>
      <p:bldP spid="49158" grpId="0"/>
      <p:bldP spid="49159" grpId="0"/>
      <p:bldP spid="49160" grpId="0"/>
      <p:bldP spid="4916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77" name="组合 8"/>
          <p:cNvGrpSpPr/>
          <p:nvPr/>
        </p:nvGrpSpPr>
        <p:grpSpPr bwMode="auto">
          <a:xfrm>
            <a:off x="0" y="31750"/>
            <a:ext cx="2051050" cy="523875"/>
            <a:chOff x="0" y="-63"/>
            <a:chExt cx="3231" cy="823"/>
          </a:xfrm>
        </p:grpSpPr>
        <p:sp>
          <p:nvSpPr>
            <p:cNvPr id="5018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预习检查</a:t>
              </a:r>
            </a:p>
          </p:txBody>
        </p:sp>
        <p:cxnSp>
          <p:nvCxnSpPr>
            <p:cNvPr id="23" name="直线连接符 9"/>
            <p:cNvCxnSpPr/>
            <p:nvPr/>
          </p:nvCxnSpPr>
          <p:spPr>
            <a:xfrm>
              <a:off x="0" y="700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菱形 23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2" name="矩形 2"/>
          <p:cNvSpPr>
            <a:spLocks noChangeArrowheads="1"/>
          </p:cNvSpPr>
          <p:nvPr/>
        </p:nvSpPr>
        <p:spPr bwMode="auto">
          <a:xfrm>
            <a:off x="467544" y="627534"/>
            <a:ext cx="1368152" cy="44012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莲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蓬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】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/>
            </a:endParaRPr>
          </a:p>
          <a:p>
            <a:pPr lvl="0">
              <a:lnSpc>
                <a:spcPct val="200000"/>
              </a:lnSpc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徘徊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】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lvl="0">
              <a:lnSpc>
                <a:spcPct val="200000"/>
              </a:lnSpc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攲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斜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】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/>
            </a:endParaRPr>
          </a:p>
          <a:p>
            <a:pPr lvl="0">
              <a:lnSpc>
                <a:spcPct val="200000"/>
              </a:lnSpc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慈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怜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】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/>
            </a:endParaRPr>
          </a:p>
          <a:p>
            <a:pPr lvl="0">
              <a:lnSpc>
                <a:spcPct val="200000"/>
              </a:lnSpc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荫蔽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】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/>
            </a:endParaRPr>
          </a:p>
        </p:txBody>
      </p:sp>
      <p:sp>
        <p:nvSpPr>
          <p:cNvPr id="50179" name="矩形 17"/>
          <p:cNvSpPr>
            <a:spLocks noChangeArrowheads="1"/>
          </p:cNvSpPr>
          <p:nvPr/>
        </p:nvSpPr>
        <p:spPr bwMode="auto">
          <a:xfrm>
            <a:off x="1819597" y="843558"/>
            <a:ext cx="7000875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莲花开过后的花托，倒圆锥形，里面有莲子。</a:t>
            </a:r>
          </a:p>
        </p:txBody>
      </p:sp>
      <p:sp>
        <p:nvSpPr>
          <p:cNvPr id="50180" name="矩形 20"/>
          <p:cNvSpPr>
            <a:spLocks noChangeArrowheads="1"/>
          </p:cNvSpPr>
          <p:nvPr/>
        </p:nvSpPr>
        <p:spPr bwMode="auto">
          <a:xfrm>
            <a:off x="1801341" y="1764605"/>
            <a:ext cx="47148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在一个地方来回走动。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0181" name="矩形 21"/>
          <p:cNvSpPr>
            <a:spLocks noChangeArrowheads="1"/>
          </p:cNvSpPr>
          <p:nvPr/>
        </p:nvSpPr>
        <p:spPr bwMode="auto">
          <a:xfrm>
            <a:off x="1785367" y="2643758"/>
            <a:ext cx="27146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倾斜，歪斜。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0182" name="矩形 24"/>
          <p:cNvSpPr>
            <a:spLocks noChangeArrowheads="1"/>
          </p:cNvSpPr>
          <p:nvPr/>
        </p:nvSpPr>
        <p:spPr bwMode="auto">
          <a:xfrm>
            <a:off x="1809824" y="3492797"/>
            <a:ext cx="197008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慈爱怜惜。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0183" name="矩形 25"/>
          <p:cNvSpPr>
            <a:spLocks noChangeArrowheads="1"/>
          </p:cNvSpPr>
          <p:nvPr/>
        </p:nvSpPr>
        <p:spPr bwMode="auto">
          <a:xfrm>
            <a:off x="1599505" y="4299942"/>
            <a:ext cx="268446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（树叶）遮蔽。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50180" grpId="0"/>
      <p:bldP spid="50181" grpId="0"/>
      <p:bldP spid="50182" grpId="0"/>
      <p:bldP spid="5018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1" name="组合 8"/>
          <p:cNvGrpSpPr/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5120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整体感知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79512" y="755470"/>
            <a:ext cx="8713788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1.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请同学们朗读这首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散文诗</a:t>
            </a:r>
            <a:r>
              <a:rPr kumimoji="0" lang="zh-CN" altLang="en-US" sz="2400" b="1" i="0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说说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文中写了几个人物？写了他们之间的什么事？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899592" y="2686149"/>
            <a:ext cx="104531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事件：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1204" name="TextBox 7"/>
          <p:cNvSpPr txBox="1">
            <a:spLocks noChangeArrowheads="1"/>
          </p:cNvSpPr>
          <p:nvPr/>
        </p:nvSpPr>
        <p:spPr bwMode="auto">
          <a:xfrm>
            <a:off x="1835696" y="2000250"/>
            <a:ext cx="521493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“我”（一个孩子）和妈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妈</a:t>
            </a:r>
            <a:r>
              <a:rPr lang="zh-CN" altLang="en-US" sz="2400" b="1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1205" name="TextBox 9"/>
          <p:cNvSpPr txBox="1">
            <a:spLocks noChangeArrowheads="1"/>
          </p:cNvSpPr>
          <p:nvPr/>
        </p:nvSpPr>
        <p:spPr bwMode="auto">
          <a:xfrm>
            <a:off x="928688" y="2000250"/>
            <a:ext cx="128587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人物：</a:t>
            </a:r>
          </a:p>
        </p:txBody>
      </p:sp>
      <p:sp>
        <p:nvSpPr>
          <p:cNvPr id="51206" name="矩形 10"/>
          <p:cNvSpPr>
            <a:spLocks noChangeArrowheads="1"/>
          </p:cNvSpPr>
          <p:nvPr/>
        </p:nvSpPr>
        <p:spPr bwMode="auto">
          <a:xfrm>
            <a:off x="1835696" y="2715766"/>
            <a:ext cx="7072312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写了“我”（一个孩子）突发奇想，变成金色花，与妈妈嬉戏。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" name="金色花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491880" y="1234726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042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1204" grpId="0"/>
      <p:bldP spid="5120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25" name="组合 8"/>
          <p:cNvGrpSpPr/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5223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整体感知</a:t>
              </a: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52226" name="内容占位符 2"/>
          <p:cNvSpPr txBox="1">
            <a:spLocks noChangeArrowheads="1"/>
          </p:cNvSpPr>
          <p:nvPr/>
        </p:nvSpPr>
        <p:spPr bwMode="auto">
          <a:xfrm>
            <a:off x="611560" y="699542"/>
            <a:ext cx="7143750" cy="587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0" marR="0" lvl="0" indent="0" algn="l" defTabSz="685800" rtl="0" eaLnBrk="0" fontAlgn="base" latinLnBrk="0" hangingPunct="0">
              <a:lnSpc>
                <a:spcPts val="38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2.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课文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写了“我”和妈妈的哪几次嬉戏？</a:t>
            </a:r>
          </a:p>
        </p:txBody>
      </p:sp>
      <p:sp>
        <p:nvSpPr>
          <p:cNvPr id="52227" name="矩形 7"/>
          <p:cNvSpPr>
            <a:spLocks noChangeArrowheads="1"/>
          </p:cNvSpPr>
          <p:nvPr/>
        </p:nvSpPr>
        <p:spPr bwMode="auto">
          <a:xfrm>
            <a:off x="2460625" y="1404566"/>
            <a:ext cx="1741488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三次嬉戏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2229" name="矩形 9"/>
          <p:cNvSpPr>
            <a:spLocks noChangeArrowheads="1"/>
          </p:cNvSpPr>
          <p:nvPr/>
        </p:nvSpPr>
        <p:spPr bwMode="auto">
          <a:xfrm>
            <a:off x="899592" y="2854077"/>
            <a:ext cx="72151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母亲读书时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，“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我”将影子投在书页上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2230" name="矩形 10"/>
          <p:cNvSpPr>
            <a:spLocks noChangeArrowheads="1"/>
          </p:cNvSpPr>
          <p:nvPr/>
        </p:nvSpPr>
        <p:spPr bwMode="auto">
          <a:xfrm>
            <a:off x="899592" y="3568452"/>
            <a:ext cx="80010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母亲去牛棚时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，“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我”和她开玩笑，恢复原形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2235" name="矩形 8"/>
          <p:cNvSpPr>
            <a:spLocks noChangeArrowheads="1"/>
          </p:cNvSpPr>
          <p:nvPr/>
        </p:nvSpPr>
        <p:spPr bwMode="auto">
          <a:xfrm>
            <a:off x="899592" y="2139702"/>
            <a:ext cx="792088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母亲</a:t>
            </a:r>
            <a:r>
              <a:rPr kumimoji="0" lang="zh-CN" altLang="en-US" sz="2400" b="1" i="0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走到</a:t>
            </a:r>
            <a:r>
              <a:rPr kumimoji="0" lang="en-US" altLang="zh-CN" sz="2400" b="1" i="0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做祷告</a:t>
            </a:r>
            <a:r>
              <a:rPr kumimoji="0" lang="zh-CN" altLang="en-US" sz="2400" b="1" i="0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的小庭院</a:t>
            </a:r>
            <a:r>
              <a:rPr kumimoji="0" lang="en-US" altLang="zh-CN" sz="2400" b="1" i="0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时，“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我”开放花瓣散发香气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/>
      <p:bldP spid="52229" grpId="0"/>
      <p:bldP spid="52230" grpId="0"/>
      <p:bldP spid="5223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249" name="组合 9"/>
          <p:cNvGrpSpPr/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5325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精读细研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53250" name="TextBox 5"/>
          <p:cNvSpPr txBox="1">
            <a:spLocks noChangeArrowheads="1"/>
          </p:cNvSpPr>
          <p:nvPr/>
        </p:nvSpPr>
        <p:spPr bwMode="auto">
          <a:xfrm>
            <a:off x="532581" y="627534"/>
            <a:ext cx="8143875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1.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再读课文，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从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散文诗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的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字里行间你看到了一个什么样的孩子？一位什么样的妈妈？</a:t>
            </a:r>
          </a:p>
        </p:txBody>
      </p:sp>
      <p:sp>
        <p:nvSpPr>
          <p:cNvPr id="53251" name="TextBox 6"/>
          <p:cNvSpPr txBox="1">
            <a:spLocks noChangeArrowheads="1"/>
          </p:cNvSpPr>
          <p:nvPr/>
        </p:nvSpPr>
        <p:spPr bwMode="auto">
          <a:xfrm>
            <a:off x="1928813" y="1785938"/>
            <a:ext cx="68580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孩子                 妈妈</a:t>
            </a:r>
          </a:p>
        </p:txBody>
      </p:sp>
      <p:sp>
        <p:nvSpPr>
          <p:cNvPr id="53252" name="TextBox 7"/>
          <p:cNvSpPr txBox="1">
            <a:spLocks noChangeArrowheads="1"/>
          </p:cNvSpPr>
          <p:nvPr/>
        </p:nvSpPr>
        <p:spPr bwMode="auto">
          <a:xfrm>
            <a:off x="1533228" y="2283718"/>
            <a:ext cx="1857375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快乐、调皮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活泼、可爱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聪明、伶俐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爱妈妈</a:t>
            </a:r>
          </a:p>
        </p:txBody>
      </p:sp>
      <p:sp>
        <p:nvSpPr>
          <p:cNvPr id="53253" name="矩形 8"/>
          <p:cNvSpPr>
            <a:spLocks noChangeArrowheads="1"/>
          </p:cNvSpPr>
          <p:nvPr/>
        </p:nvSpPr>
        <p:spPr bwMode="auto">
          <a:xfrm>
            <a:off x="3851920" y="2355726"/>
            <a:ext cx="4572000" cy="2124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温柔沉静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善良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慈爱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虔诚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/>
      <p:bldP spid="53252" grpId="0"/>
      <p:bldP spid="5325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297" name="组合 9"/>
          <p:cNvGrpSpPr/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5530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精读细研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69056" y="763999"/>
            <a:ext cx="8407400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altLang="zh-CN" sz="2400" b="1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2.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8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段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表现了母亲怎样的心情？如何理解“坏孩子”的含义？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78954" y="1775594"/>
            <a:ext cx="8325494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表现了孩子不见了，母亲内心焦虑惶恐，突然见到孩子又惊又喜的心情。“坏孩子”是母亲疼爱孩子的特殊表达方式，把母亲的嗔怪、担忧、焦虑、假愠之态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淋漓尽致</a:t>
            </a:r>
            <a:r>
              <a:rPr kumimoji="0" lang="zh-CN" altLang="en-US" sz="2400" b="1" i="0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地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展现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了出来。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321" name="组合 7"/>
          <p:cNvGrpSpPr/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5632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合作探究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56322" name="Rectangle 6"/>
          <p:cNvSpPr>
            <a:spLocks noChangeArrowheads="1"/>
          </p:cNvSpPr>
          <p:nvPr/>
        </p:nvSpPr>
        <p:spPr bwMode="auto">
          <a:xfrm>
            <a:off x="467544" y="691991"/>
            <a:ext cx="8280920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1" dirty="0">
                <a:solidFill>
                  <a:srgbClr val="1E1E1E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400" b="1" dirty="0" smtClean="0">
                <a:solidFill>
                  <a:srgbClr val="1E1E1E"/>
                </a:solidFill>
                <a:latin typeface="宋体" panose="02010600030101010101" pitchFamily="2" charset="-122"/>
              </a:rPr>
              <a:t> 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诗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人为什么把孩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子想象成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一朵金色花？金黄的色彩象征什么？结合注释，谈谈你的看法。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323" name="矩形 6"/>
          <p:cNvSpPr>
            <a:spLocks noChangeArrowheads="1"/>
          </p:cNvSpPr>
          <p:nvPr/>
        </p:nvSpPr>
        <p:spPr bwMode="auto">
          <a:xfrm>
            <a:off x="251520" y="1653644"/>
            <a:ext cx="8640960" cy="28623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世人总喜欢用花朵比喻儿童，泰戈尔把儿童想象成一朵金色花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最美丽的圣树上的花朵，赞美了孩子的纯洁、可爱。孩子为什么那么活泼可爱、快乐天真？因为沐浴在母爱中。诗中的孩子跟妈妈三次捉迷藏，主要出于孩子活泼调皮、机灵可爱的天性；同时，他对母亲无时无刻的关注，也</a:t>
            </a:r>
            <a:r>
              <a:rPr kumimoji="0" lang="zh-CN" altLang="en-US" sz="2400" b="1" i="0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体现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出对母亲的热爱和亲昵。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345" name="组合 1"/>
          <p:cNvGrpSpPr/>
          <p:nvPr/>
        </p:nvGrpSpPr>
        <p:grpSpPr bwMode="auto">
          <a:xfrm>
            <a:off x="3333750" y="708869"/>
            <a:ext cx="1743075" cy="566737"/>
            <a:chOff x="3333750" y="598488"/>
            <a:chExt cx="1743075" cy="566737"/>
          </a:xfrm>
        </p:grpSpPr>
        <p:sp>
          <p:nvSpPr>
            <p:cNvPr id="20" name="圆角矩形 19"/>
            <p:cNvSpPr/>
            <p:nvPr/>
          </p:nvSpPr>
          <p:spPr>
            <a:xfrm rot="555800">
              <a:off x="4602163" y="715963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 rot="20470821">
              <a:off x="4197350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57355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dist" defTabSz="914400" rtl="0" eaLnBrk="0" fontAlgn="base" latinLnBrk="0" hangingPunct="0">
                <a:lnSpc>
                  <a:spcPts val="43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/>
                  <a:ea typeface="楷体"/>
                  <a:cs typeface="楷体"/>
                </a:rPr>
                <a:t>概括主题</a:t>
              </a:r>
            </a:p>
          </p:txBody>
        </p:sp>
      </p:grpSp>
      <p:grpSp>
        <p:nvGrpSpPr>
          <p:cNvPr id="57346" name="组合 13"/>
          <p:cNvGrpSpPr/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5734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课堂小结</a:t>
              </a:r>
            </a:p>
          </p:txBody>
        </p:sp>
        <p:cxnSp>
          <p:nvCxnSpPr>
            <p:cNvPr id="16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57347" name="TextBox 11"/>
          <p:cNvSpPr txBox="1">
            <a:spLocks noChangeArrowheads="1"/>
          </p:cNvSpPr>
          <p:nvPr/>
        </p:nvSpPr>
        <p:spPr bwMode="auto">
          <a:xfrm>
            <a:off x="683568" y="1491630"/>
            <a:ext cx="7715250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这首散文诗由“假如我变成了一朵金色花”生发想象，描绘孩子与母亲嬉戏的画面，表达了孩子对母亲的爱，表现了家庭之爱以及人类天性的美好与圣洁。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369" name="组合 1"/>
          <p:cNvGrpSpPr/>
          <p:nvPr/>
        </p:nvGrpSpPr>
        <p:grpSpPr bwMode="auto">
          <a:xfrm>
            <a:off x="3333750" y="598488"/>
            <a:ext cx="1743075" cy="566737"/>
            <a:chOff x="3333750" y="598488"/>
            <a:chExt cx="1743075" cy="566502"/>
          </a:xfrm>
        </p:grpSpPr>
        <p:sp>
          <p:nvSpPr>
            <p:cNvPr id="20" name="圆角矩形 19"/>
            <p:cNvSpPr/>
            <p:nvPr/>
          </p:nvSpPr>
          <p:spPr>
            <a:xfrm rot="555800">
              <a:off x="4602163" y="715914"/>
              <a:ext cx="442912" cy="41892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 rot="20470821">
              <a:off x="4197350" y="722262"/>
              <a:ext cx="442913" cy="42051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 rot="319204">
              <a:off x="3778250" y="722262"/>
              <a:ext cx="441325" cy="42051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 rot="21148334">
              <a:off x="3368675" y="730195"/>
              <a:ext cx="441325" cy="42051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58379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dist" defTabSz="914400" rtl="0" eaLnBrk="0" fontAlgn="base" latinLnBrk="0" hangingPunct="0">
                <a:lnSpc>
                  <a:spcPts val="43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/>
                  <a:ea typeface="楷体"/>
                  <a:cs typeface="楷体"/>
                </a:rPr>
                <a:t>学后感悟</a:t>
              </a:r>
            </a:p>
          </p:txBody>
        </p:sp>
      </p:grpSp>
      <p:grpSp>
        <p:nvGrpSpPr>
          <p:cNvPr id="58370" name="组合 13"/>
          <p:cNvGrpSpPr/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5837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课堂小结</a:t>
              </a:r>
            </a:p>
          </p:txBody>
        </p:sp>
        <p:cxnSp>
          <p:nvCxnSpPr>
            <p:cNvPr id="16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58371" name="TextBox 12"/>
          <p:cNvSpPr txBox="1">
            <a:spLocks noChangeArrowheads="1"/>
          </p:cNvSpPr>
          <p:nvPr/>
        </p:nvSpPr>
        <p:spPr bwMode="auto">
          <a:xfrm>
            <a:off x="785813" y="1357313"/>
            <a:ext cx="7786687" cy="2862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这首散文诗以儿童特有的方式表现了对母亲的依恋和感激，我们可以从中感受到浓浓的母子情。而现实生活中，我们可能更多地习惯于在母爱中沐浴，很少去回报。学了本诗后，我们</a:t>
            </a:r>
            <a:r>
              <a:rPr kumimoji="0" lang="zh-CN" altLang="en-US" sz="2400" b="1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应该将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自己对母亲的爱转化到行动上。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393" name="组合 35"/>
          <p:cNvGrpSpPr/>
          <p:nvPr/>
        </p:nvGrpSpPr>
        <p:grpSpPr bwMode="auto">
          <a:xfrm>
            <a:off x="44450" y="-20638"/>
            <a:ext cx="2006600" cy="523876"/>
            <a:chOff x="70" y="-63"/>
            <a:chExt cx="3161" cy="824"/>
          </a:xfrm>
        </p:grpSpPr>
        <p:sp>
          <p:nvSpPr>
            <p:cNvPr id="5940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板书设计</a:t>
              </a:r>
            </a:p>
          </p:txBody>
        </p:sp>
        <p:cxnSp>
          <p:nvCxnSpPr>
            <p:cNvPr id="3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菱形 38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6" name="内容占位符 2"/>
          <p:cNvSpPr txBox="1">
            <a:spLocks noChangeArrowheads="1"/>
          </p:cNvSpPr>
          <p:nvPr/>
        </p:nvSpPr>
        <p:spPr>
          <a:xfrm>
            <a:off x="395288" y="2211388"/>
            <a:ext cx="1441450" cy="647700"/>
          </a:xfrm>
          <a:prstGeom prst="rect">
            <a:avLst/>
          </a:prstGeom>
        </p:spPr>
        <p:txBody>
          <a:bodyPr lIns="68580" tIns="34290" rIns="68580" bIns="34290"/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金色花</a:t>
            </a:r>
          </a:p>
        </p:txBody>
      </p:sp>
      <p:sp>
        <p:nvSpPr>
          <p:cNvPr id="59396" name="内容占位符 2"/>
          <p:cNvSpPr>
            <a:spLocks noGrp="1"/>
          </p:cNvSpPr>
          <p:nvPr/>
        </p:nvSpPr>
        <p:spPr bwMode="auto">
          <a:xfrm>
            <a:off x="2071688" y="3343275"/>
            <a:ext cx="5389562" cy="601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母子对话：</a:t>
            </a:r>
          </a:p>
        </p:txBody>
      </p:sp>
      <p:sp>
        <p:nvSpPr>
          <p:cNvPr id="59398" name="内容占位符 2"/>
          <p:cNvSpPr>
            <a:spLocks noGrp="1"/>
          </p:cNvSpPr>
          <p:nvPr/>
        </p:nvSpPr>
        <p:spPr bwMode="auto">
          <a:xfrm>
            <a:off x="7051675" y="2316480"/>
            <a:ext cx="1627188" cy="64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回报母爱</a:t>
            </a:r>
          </a:p>
        </p:txBody>
      </p:sp>
      <p:sp>
        <p:nvSpPr>
          <p:cNvPr id="11" name="左大括号 10"/>
          <p:cNvSpPr/>
          <p:nvPr/>
        </p:nvSpPr>
        <p:spPr>
          <a:xfrm>
            <a:off x="3825875" y="1789113"/>
            <a:ext cx="309563" cy="1300162"/>
          </a:xfrm>
          <a:prstGeom prst="leftBrace">
            <a:avLst>
              <a:gd name="adj1" fmla="val 44615"/>
              <a:gd name="adj2" fmla="val 50000"/>
            </a:avLst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9400" name="内容占位符 2"/>
          <p:cNvSpPr>
            <a:spLocks noGrp="1"/>
          </p:cNvSpPr>
          <p:nvPr/>
        </p:nvSpPr>
        <p:spPr bwMode="auto">
          <a:xfrm>
            <a:off x="4071938" y="1643063"/>
            <a:ext cx="3509962" cy="1536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开放花瓣散香气</a:t>
            </a:r>
            <a:endParaRPr kumimoji="0" lang="zh-CN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投影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子在书页上</a:t>
            </a:r>
            <a:endParaRPr kumimoji="0" lang="zh-CN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求妈妈讲故事</a:t>
            </a:r>
            <a:endParaRPr kumimoji="0" lang="zh-CN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9401" name="内容占位符 2"/>
          <p:cNvSpPr>
            <a:spLocks noGrp="1"/>
          </p:cNvSpPr>
          <p:nvPr/>
        </p:nvSpPr>
        <p:spPr bwMode="auto">
          <a:xfrm>
            <a:off x="2071688" y="1214438"/>
            <a:ext cx="3857625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捉迷藏：</a:t>
            </a:r>
          </a:p>
        </p:txBody>
      </p:sp>
      <p:sp>
        <p:nvSpPr>
          <p:cNvPr id="59406" name="Rectangle 14"/>
          <p:cNvSpPr>
            <a:spLocks noChangeArrowheads="1"/>
          </p:cNvSpPr>
          <p:nvPr/>
        </p:nvSpPr>
        <p:spPr bwMode="auto">
          <a:xfrm>
            <a:off x="2071688" y="2152015"/>
            <a:ext cx="1627369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三次嬉戏</a:t>
            </a:r>
          </a:p>
        </p:txBody>
      </p:sp>
      <p:sp>
        <p:nvSpPr>
          <p:cNvPr id="59407" name="Rectangle 15"/>
          <p:cNvSpPr>
            <a:spLocks noChangeArrowheads="1"/>
          </p:cNvSpPr>
          <p:nvPr/>
        </p:nvSpPr>
        <p:spPr bwMode="auto">
          <a:xfrm>
            <a:off x="3419475" y="1203325"/>
            <a:ext cx="1988045" cy="4801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看妈妈工作</a:t>
            </a:r>
          </a:p>
        </p:txBody>
      </p:sp>
      <p:sp>
        <p:nvSpPr>
          <p:cNvPr id="59408" name="Rectangle 16"/>
          <p:cNvSpPr>
            <a:spLocks noChangeArrowheads="1"/>
          </p:cNvSpPr>
          <p:nvPr/>
        </p:nvSpPr>
        <p:spPr bwMode="auto">
          <a:xfrm>
            <a:off x="3995738" y="3363913"/>
            <a:ext cx="1627369" cy="4801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母子情深</a:t>
            </a:r>
          </a:p>
        </p:txBody>
      </p:sp>
      <p:sp>
        <p:nvSpPr>
          <p:cNvPr id="2" name="左大括号 1"/>
          <p:cNvSpPr/>
          <p:nvPr/>
        </p:nvSpPr>
        <p:spPr>
          <a:xfrm>
            <a:off x="1837055" y="1428750"/>
            <a:ext cx="309880" cy="2045970"/>
          </a:xfrm>
          <a:prstGeom prst="leftBrace">
            <a:avLst>
              <a:gd name="adj1" fmla="val 44615"/>
              <a:gd name="adj2" fmla="val 50000"/>
            </a:avLst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左大括号 2"/>
          <p:cNvSpPr/>
          <p:nvPr/>
        </p:nvSpPr>
        <p:spPr>
          <a:xfrm flipH="1">
            <a:off x="6628130" y="1428750"/>
            <a:ext cx="252730" cy="2192655"/>
          </a:xfrm>
          <a:prstGeom prst="leftBrace">
            <a:avLst>
              <a:gd name="adj1" fmla="val 44615"/>
              <a:gd name="adj2" fmla="val 52380"/>
            </a:avLst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9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/>
      <p:bldP spid="59398" grpId="0"/>
      <p:bldP spid="11" grpId="0" animBg="1"/>
      <p:bldP spid="59400" grpId="0"/>
      <p:bldP spid="59401" grpId="0"/>
      <p:bldP spid="59406" grpId="0" bldLvl="0" animBg="1"/>
      <p:bldP spid="59407" grpId="0"/>
      <p:bldP spid="59408" grpId="0"/>
      <p:bldP spid="2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4" b="6271"/>
          <a:stretch/>
        </p:blipFill>
        <p:spPr bwMode="auto">
          <a:xfrm>
            <a:off x="-7871" y="-20538"/>
            <a:ext cx="9151871" cy="5182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48"/>
          <p:cNvSpPr txBox="1"/>
          <p:nvPr/>
        </p:nvSpPr>
        <p:spPr>
          <a:xfrm>
            <a:off x="2051720" y="620713"/>
            <a:ext cx="5345485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0" hangingPunct="0">
              <a:defRPr/>
            </a:pPr>
            <a:r>
              <a:rPr kumimoji="0" lang="en-US" altLang="zh-CN" sz="5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Kaiti SC"/>
              </a:rPr>
              <a:t>7</a:t>
            </a:r>
            <a:r>
              <a:rPr lang="zh-CN" altLang="en-US" sz="5100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cs typeface="Kaiti SC"/>
              </a:rPr>
              <a:t>* </a:t>
            </a:r>
            <a:r>
              <a:rPr lang="zh-CN" altLang="en-US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 </a:t>
            </a:r>
            <a:r>
              <a:rPr kumimoji="0" lang="zh-CN" altLang="en-US" sz="5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Kaiti SC"/>
              </a:rPr>
              <a:t>散</a:t>
            </a:r>
            <a:r>
              <a:rPr kumimoji="0" lang="zh-CN" altLang="en-US" sz="5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Kaiti SC"/>
              </a:rPr>
              <a:t>文诗二首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2813" y="4238625"/>
            <a:ext cx="1630362" cy="379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2813" y="4630738"/>
            <a:ext cx="1630362" cy="377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8918" name="文本框 15"/>
          <p:cNvSpPr txBox="1">
            <a:spLocks noChangeArrowheads="1"/>
          </p:cNvSpPr>
          <p:nvPr/>
        </p:nvSpPr>
        <p:spPr bwMode="auto">
          <a:xfrm>
            <a:off x="7275513" y="4227513"/>
            <a:ext cx="1230312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hlinkClick r:id="rId4" action="ppaction://hlinksldjump"/>
              </a:rPr>
              <a:t>第一课时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8919" name="文本框 14"/>
          <p:cNvSpPr txBox="1">
            <a:spLocks noChangeArrowheads="1"/>
          </p:cNvSpPr>
          <p:nvPr/>
        </p:nvSpPr>
        <p:spPr bwMode="auto">
          <a:xfrm>
            <a:off x="7275513" y="4619625"/>
            <a:ext cx="1230312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hlinkClick r:id="rId5" action="ppaction://hlinksldjump"/>
              </a:rPr>
              <a:t>第二课时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38920" name="组合 1"/>
          <p:cNvGrpSpPr/>
          <p:nvPr/>
        </p:nvGrpSpPr>
        <p:grpSpPr bwMode="auto">
          <a:xfrm>
            <a:off x="58738" y="50800"/>
            <a:ext cx="1920875" cy="369888"/>
            <a:chOff x="58738" y="50800"/>
            <a:chExt cx="1920875" cy="369332"/>
          </a:xfrm>
        </p:grpSpPr>
        <p:sp>
          <p:nvSpPr>
            <p:cNvPr id="13" name="圆角矩形 12"/>
            <p:cNvSpPr/>
            <p:nvPr/>
          </p:nvSpPr>
          <p:spPr>
            <a:xfrm>
              <a:off x="58738" y="98353"/>
              <a:ext cx="1920875" cy="312268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38927" name="文本框 1"/>
            <p:cNvSpPr txBox="1">
              <a:spLocks noChangeArrowheads="1"/>
            </p:cNvSpPr>
            <p:nvPr/>
          </p:nvSpPr>
          <p:spPr bwMode="auto">
            <a:xfrm>
              <a:off x="117475" y="50800"/>
              <a:ext cx="1800493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七年级语文上册</a:t>
              </a:r>
            </a:p>
          </p:txBody>
        </p:sp>
      </p:grpSp>
      <p:pic>
        <p:nvPicPr>
          <p:cNvPr id="12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矩形 2"/>
          <p:cNvSpPr>
            <a:spLocks noChangeArrowheads="1"/>
          </p:cNvSpPr>
          <p:nvPr/>
        </p:nvSpPr>
        <p:spPr bwMode="auto">
          <a:xfrm>
            <a:off x="984158" y="597917"/>
            <a:ext cx="358784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❶想象丰富，富有情趣。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418" name="TextBox 5"/>
          <p:cNvSpPr txBox="1">
            <a:spLocks noChangeArrowheads="1"/>
          </p:cNvSpPr>
          <p:nvPr/>
        </p:nvSpPr>
        <p:spPr bwMode="auto">
          <a:xfrm>
            <a:off x="396875" y="1231900"/>
            <a:ext cx="8351838" cy="5984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    </a:t>
            </a:r>
          </a:p>
        </p:txBody>
      </p:sp>
      <p:grpSp>
        <p:nvGrpSpPr>
          <p:cNvPr id="60419" name="组合 8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6042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写作特色</a:t>
              </a: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79512" y="1131590"/>
            <a:ext cx="8856984" cy="31444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ts val="3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金色花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是以一个活泼、调皮、可爱的孩子的口吻写的。一开始这个孩子想象自己变成一朵金色花，长在树的高枝上。为什么要长在树的高枝上呢？“为了好玩。”这样的回答完全符合儿童的逻辑。当母亲寻找他时，他“暗暗地在那里匿笑”，竟“一声儿不响”，顿时，一个顽童形象便跃然纸上了。最后，当母亲询问他到哪里去了时，他说：“我不告诉你，妈妈。”也只一句，就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将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孩子的调皮描写得淋漓</a:t>
            </a:r>
            <a:r>
              <a:rPr kumimoji="0" lang="zh-CN" altLang="en-US" sz="2400" b="1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尽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致。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89226" y="1203598"/>
            <a:ext cx="8431246" cy="2973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spcBef>
                <a:spcPts val="1200"/>
              </a:spcBef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“托物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 是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手段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，“言情” 才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是目的。这首散文诗借助丰富的想象，把儿童想象成一朵金色花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——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美丽的圣树上的花朵，按时间顺序叙写了一天里孩子与母亲的三次嬉戏，在亲热的氛围中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，</a:t>
            </a:r>
            <a:r>
              <a:rPr kumimoji="0" lang="zh-CN" altLang="en-US" sz="2400" b="1" i="0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使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读者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感受到的是纯真的母子之爱。本文就是借“金色花”（孩子的化身）来表现神圣的母子之爱。那金黄的色彩，正映射着母爱的光辉。</a:t>
            </a:r>
          </a:p>
        </p:txBody>
      </p:sp>
      <p:sp>
        <p:nvSpPr>
          <p:cNvPr id="61442" name="矩形 2"/>
          <p:cNvSpPr>
            <a:spLocks noChangeArrowheads="1"/>
          </p:cNvSpPr>
          <p:nvPr/>
        </p:nvSpPr>
        <p:spPr bwMode="auto">
          <a:xfrm>
            <a:off x="1115616" y="699542"/>
            <a:ext cx="265970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❷托物“言情”。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楷体"/>
              <a:sym typeface="+mn-ea"/>
            </a:endParaRPr>
          </a:p>
        </p:txBody>
      </p:sp>
      <p:grpSp>
        <p:nvGrpSpPr>
          <p:cNvPr id="4" name="组合 8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写作特色</a:t>
              </a:r>
            </a:p>
          </p:txBody>
        </p:sp>
        <p:cxnSp>
          <p:nvCxnSpPr>
            <p:cNvPr id="6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465" name="组合 5"/>
          <p:cNvGrpSpPr/>
          <p:nvPr/>
        </p:nvGrpSpPr>
        <p:grpSpPr bwMode="auto">
          <a:xfrm>
            <a:off x="277341" y="155575"/>
            <a:ext cx="1630363" cy="400050"/>
            <a:chOff x="160049" y="525491"/>
            <a:chExt cx="1629583" cy="40011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0049" y="536606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62468" name="文本框 11"/>
            <p:cNvSpPr txBox="1">
              <a:spLocks noChangeArrowheads="1"/>
            </p:cNvSpPr>
            <p:nvPr/>
          </p:nvSpPr>
          <p:spPr bwMode="auto">
            <a:xfrm>
              <a:off x="172162" y="525491"/>
              <a:ext cx="1231486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第二课时</a:t>
              </a:r>
            </a:p>
          </p:txBody>
        </p:sp>
      </p:grpSp>
      <p:sp>
        <p:nvSpPr>
          <p:cNvPr id="19" name="TextBox 4"/>
          <p:cNvSpPr txBox="1">
            <a:spLocks noChangeArrowheads="1"/>
          </p:cNvSpPr>
          <p:nvPr/>
        </p:nvSpPr>
        <p:spPr bwMode="auto">
          <a:xfrm>
            <a:off x="323528" y="1131590"/>
            <a:ext cx="8640960" cy="2862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    上节课我们学习了泰戈尔的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《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金色花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》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，认识了一个调皮可爱的孩子和一位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温柔慈爱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的母亲，这节课让我们通过冰心老人的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《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荷叶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·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母亲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》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继续感受母爱的无私和伟大。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2" descr="2007730202117464_2[1]"/>
          <p:cNvPicPr>
            <a:picLocks noChangeAspect="1"/>
          </p:cNvPicPr>
          <p:nvPr/>
        </p:nvPicPr>
        <p:blipFill>
          <a:blip r:embed="rId2"/>
          <a:srcRect b="4861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5" name="TextBox 7"/>
          <p:cNvSpPr txBox="1">
            <a:spLocks noChangeArrowheads="1"/>
          </p:cNvSpPr>
          <p:nvPr/>
        </p:nvSpPr>
        <p:spPr bwMode="auto">
          <a:xfrm>
            <a:off x="5000625" y="3147814"/>
            <a:ext cx="2000250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冰 心</a:t>
            </a:r>
          </a:p>
        </p:txBody>
      </p:sp>
      <p:sp>
        <p:nvSpPr>
          <p:cNvPr id="5" name="TextBox 48"/>
          <p:cNvSpPr txBox="1"/>
          <p:nvPr/>
        </p:nvSpPr>
        <p:spPr>
          <a:xfrm>
            <a:off x="1835696" y="1501646"/>
            <a:ext cx="3692724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Kaiti SC"/>
              </a:rPr>
              <a:t>荷叶</a:t>
            </a:r>
            <a:r>
              <a:rPr kumimoji="0" lang="en-US" altLang="zh-CN" sz="5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Kaiti SC"/>
              </a:rPr>
              <a:t>·</a:t>
            </a:r>
            <a:r>
              <a:rPr kumimoji="0" lang="zh-CN" altLang="en-US" sz="5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Kaiti SC"/>
              </a:rPr>
              <a:t>母亲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95536" y="817424"/>
            <a:ext cx="8439561" cy="35825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  <a:spcBef>
                <a:spcPct val="20000"/>
              </a:spcBef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华文新魏"/>
              </a:rPr>
              <a:t>  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华文新魏"/>
              </a:rPr>
              <a:t>冰心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(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1900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－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1999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)</a:t>
            </a:r>
            <a:r>
              <a:rPr kumimoji="0" lang="zh-CN" altLang="en-US" sz="2400" b="1" i="0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原名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谢婉莹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，福建长乐人。作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家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诗人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1921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年加入文学研究会，创作提倡“爱的哲学”。早期所作“问题小说”具有反封建意义，散文、诗歌讴歌童心和母爱。后期作品以儿童文学为主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0" hangingPunct="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代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表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作品：散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文集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寄小读者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》《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樱花赞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诗集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繁星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春水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等。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6" name="组合 9"/>
          <p:cNvGrpSpPr/>
          <p:nvPr/>
        </p:nvGrpSpPr>
        <p:grpSpPr bwMode="auto">
          <a:xfrm>
            <a:off x="44450" y="31750"/>
            <a:ext cx="2006600" cy="523875"/>
            <a:chOff x="70" y="-63"/>
            <a:chExt cx="3161" cy="824"/>
          </a:xfrm>
        </p:grpSpPr>
        <p:sp>
          <p:nvSpPr>
            <p:cNvPr id="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知识备查</a:t>
              </a: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561" name="组合 8"/>
          <p:cNvGrpSpPr/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6656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整体感知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66562" name="TextBox 5"/>
          <p:cNvSpPr txBox="1">
            <a:spLocks noChangeArrowheads="1"/>
          </p:cNvSpPr>
          <p:nvPr/>
        </p:nvSpPr>
        <p:spPr bwMode="auto">
          <a:xfrm>
            <a:off x="395536" y="555526"/>
            <a:ext cx="829062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文中几次写到作者看红莲？作者的心情有什么变化？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3170673"/>
              </p:ext>
            </p:extLst>
          </p:nvPr>
        </p:nvGraphicFramePr>
        <p:xfrm>
          <a:off x="924272" y="1491629"/>
          <a:ext cx="7176120" cy="27363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6785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920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47261"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solidFill>
                            <a:schemeClr val="bg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红莲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solidFill>
                            <a:schemeClr val="bg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心情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726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第一次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开</a:t>
                      </a:r>
                      <a:r>
                        <a:rPr kumimoji="0" lang="zh-CN" alt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满、亭亭</a:t>
                      </a:r>
                      <a:endParaRPr kumimoji="0" lang="zh-CN" alt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有些烦闷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4726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第二次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左</a:t>
                      </a:r>
                      <a:r>
                        <a:rPr lang="zh-CN" altLang="en-US" sz="2400" b="1" dirty="0" smtClean="0"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右攲斜</a:t>
                      </a:r>
                      <a:endParaRPr lang="zh-CN" altLang="en-US" sz="2400" b="1" dirty="0">
                        <a:solidFill>
                          <a:srgbClr val="0000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不适意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4726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第三次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在大荷叶的覆盖下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不宁</a:t>
                      </a:r>
                      <a:r>
                        <a:rPr lang="zh-CN" altLang="en-US" sz="2400" b="1" u="none" dirty="0"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的</a:t>
                      </a: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心绪散尽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4726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第四次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不摇动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深深地受了感动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3" name="荷叶母亲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84368" y="593998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334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885949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作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者的情绪是随着什么而变化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的？为什么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会有这种变化？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91680" y="1707654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是随着红莲的状态而变化的。</a:t>
            </a:r>
          </a:p>
        </p:txBody>
      </p:sp>
      <p:sp>
        <p:nvSpPr>
          <p:cNvPr id="8" name="矩形 7"/>
          <p:cNvSpPr/>
          <p:nvPr/>
        </p:nvSpPr>
        <p:spPr>
          <a:xfrm>
            <a:off x="1043608" y="2211710"/>
            <a:ext cx="6661750" cy="1667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因为作者从红莲的变化中想到了自身境遇，当荷叶倾斜过来保护红莲的时候，作者想到了母亲对“我”的呵护，由此心态发生了转变。</a:t>
            </a:r>
          </a:p>
        </p:txBody>
      </p:sp>
      <p:grpSp>
        <p:nvGrpSpPr>
          <p:cNvPr id="9" name="组合 8"/>
          <p:cNvGrpSpPr/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1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整体感知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501049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4" name="Text Box 6"/>
          <p:cNvSpPr txBox="1">
            <a:spLocks noChangeArrowheads="1"/>
          </p:cNvSpPr>
          <p:nvPr/>
        </p:nvSpPr>
        <p:spPr bwMode="auto">
          <a:xfrm>
            <a:off x="467544" y="746398"/>
            <a:ext cx="7993062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读完本诗，你觉得哪个画面最让你感动？试着说说理由。</a:t>
            </a:r>
          </a:p>
        </p:txBody>
      </p:sp>
      <p:sp>
        <p:nvSpPr>
          <p:cNvPr id="73735" name="TextBox 6"/>
          <p:cNvSpPr txBox="1">
            <a:spLocks noChangeArrowheads="1"/>
          </p:cNvSpPr>
          <p:nvPr/>
        </p:nvSpPr>
        <p:spPr bwMode="auto">
          <a:xfrm>
            <a:off x="250825" y="1492250"/>
            <a:ext cx="8535988" cy="2560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①荷叶护莲图。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雨，打谢了那朵白莲，让人心生怜悯，但“一回头忽然看见红莲旁边的一个大荷叶，慢慢地倾侧了来，正覆盖在红莲上面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……”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我感到欣喜并为之感动。这多像母亲啊，当我遇到人生的风雨时，母亲就如那勇敢慈爱的大荷叶一般呵护着我，让我倍感温暖。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8" name="组合 15"/>
          <p:cNvGrpSpPr/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精读细研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866494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8" name="Rectangle 6"/>
          <p:cNvSpPr>
            <a:spLocks noChangeArrowheads="1"/>
          </p:cNvSpPr>
          <p:nvPr/>
        </p:nvSpPr>
        <p:spPr bwMode="auto">
          <a:xfrm>
            <a:off x="611560" y="1203598"/>
            <a:ext cx="8137525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②红莲盛开图。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白莲在雨中凋谢了，而那朵红莲“昨夜还是菡萏的，今晨却开满了，亭亭地在绿叶中间立着”，这令我感动，让我想到了风雨中的坚强，启迪我直面人生的风雨，努力向前。</a:t>
            </a:r>
          </a:p>
        </p:txBody>
      </p:sp>
      <p:grpSp>
        <p:nvGrpSpPr>
          <p:cNvPr id="7" name="组合 15"/>
          <p:cNvGrpSpPr/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精读细研</a:t>
              </a: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378053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419622"/>
            <a:ext cx="76328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这里的母亲并没有正面出场，只写到一句“对屋里母亲唤着，我连忙走过去，坐在母亲旁边”。作品写母亲，完全使用象征手法，对雨中红莲与荷叶情态的细腻描写是作品的精彩之处，既表现出了母爱的动人，也表现出女儿对母亲的深厚依恋。“母亲”正是这样一个母爱的化身。</a:t>
            </a:r>
          </a:p>
        </p:txBody>
      </p:sp>
      <p:grpSp>
        <p:nvGrpSpPr>
          <p:cNvPr id="7" name="组合 15"/>
          <p:cNvGrpSpPr/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精读细研</a:t>
              </a: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273976" y="813941"/>
            <a:ext cx="8402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作者通过对荷叶的描绘，刻画了一个怎样的母亲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形象？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025963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7" name="组合 5"/>
          <p:cNvGrpSpPr/>
          <p:nvPr/>
        </p:nvGrpSpPr>
        <p:grpSpPr bwMode="auto">
          <a:xfrm>
            <a:off x="179388" y="123825"/>
            <a:ext cx="1630362" cy="400050"/>
            <a:chOff x="160049" y="525491"/>
            <a:chExt cx="1629583" cy="40011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0049" y="536606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9944" name="文本框 11"/>
            <p:cNvSpPr txBox="1">
              <a:spLocks noChangeArrowheads="1"/>
            </p:cNvSpPr>
            <p:nvPr/>
          </p:nvSpPr>
          <p:spPr bwMode="auto">
            <a:xfrm>
              <a:off x="172162" y="525491"/>
              <a:ext cx="1231486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第一课时</a:t>
              </a:r>
            </a:p>
          </p:txBody>
        </p:sp>
      </p:grpSp>
      <p:grpSp>
        <p:nvGrpSpPr>
          <p:cNvPr id="39938" name="组合 11"/>
          <p:cNvGrpSpPr/>
          <p:nvPr/>
        </p:nvGrpSpPr>
        <p:grpSpPr bwMode="auto">
          <a:xfrm>
            <a:off x="670" y="555526"/>
            <a:ext cx="2051050" cy="523875"/>
            <a:chOff x="0" y="-63"/>
            <a:chExt cx="3231" cy="824"/>
          </a:xfrm>
        </p:grpSpPr>
        <p:sp>
          <p:nvSpPr>
            <p:cNvPr id="3994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学习目标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0" y="701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39939" name="TextBox 8"/>
          <p:cNvSpPr txBox="1">
            <a:spLocks noChangeArrowheads="1"/>
          </p:cNvSpPr>
          <p:nvPr/>
        </p:nvSpPr>
        <p:spPr bwMode="auto">
          <a:xfrm>
            <a:off x="186158" y="1413115"/>
            <a:ext cx="8850338" cy="21667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把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握散文诗基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调，有感情地朗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读散文诗，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培养鉴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赏散文诗的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能力。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（重点）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品味散文诗的精美语言，学习借物抒情的写作手法。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（难点）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r" defTabSz="914400" rtl="0" eaLnBrk="1" fontAlgn="base" latinLnBrk="0" hangingPunct="1">
              <a:lnSpc>
                <a:spcPct val="13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体会人间至深至爱的亲情，培养健康高尚的审美情趣。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（重点）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Box 5"/>
          <p:cNvSpPr txBox="1">
            <a:spLocks noChangeArrowheads="1"/>
          </p:cNvSpPr>
          <p:nvPr/>
        </p:nvSpPr>
        <p:spPr bwMode="auto">
          <a:xfrm>
            <a:off x="755576" y="741636"/>
            <a:ext cx="4331444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再读课文，思考下面的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问题</a:t>
            </a:r>
            <a:r>
              <a:rPr kumimoji="0" lang="zh-CN" altLang="en-US" sz="2400" b="1" i="0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：</a:t>
            </a:r>
            <a:endParaRPr kumimoji="0" lang="zh-CN" altLang="en-US" sz="2400" b="1" i="0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612" name="TextBox 7"/>
          <p:cNvSpPr txBox="1">
            <a:spLocks noChangeArrowheads="1"/>
          </p:cNvSpPr>
          <p:nvPr/>
        </p:nvSpPr>
        <p:spPr bwMode="auto">
          <a:xfrm>
            <a:off x="251520" y="1956777"/>
            <a:ext cx="828675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2.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“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那勇敢慈怜的荷叶上面，聚了些流转无力的水珠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”中“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无力的水珠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”象征了什么？</a:t>
            </a:r>
          </a:p>
        </p:txBody>
      </p:sp>
      <p:sp>
        <p:nvSpPr>
          <p:cNvPr id="68613" name="TextBox 8"/>
          <p:cNvSpPr txBox="1">
            <a:spLocks noChangeArrowheads="1"/>
          </p:cNvSpPr>
          <p:nvPr/>
        </p:nvSpPr>
        <p:spPr bwMode="auto">
          <a:xfrm>
            <a:off x="251520" y="2883768"/>
            <a:ext cx="8286750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3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lang="zh-CN" altLang="en-US" sz="2400" b="1" noProof="0" dirty="0">
                <a:solidFill>
                  <a:srgbClr val="0000FF"/>
                </a:solidFill>
                <a:latin typeface="宋体" panose="02010600030101010101" pitchFamily="2" charset="-122"/>
              </a:rPr>
              <a:t>句子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“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母亲啊！你是荷叶，我是红莲。心中的雨点来了，除了你，谁是我在无遮拦天空下的荫蔽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”在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全文中的作用是什么？怎样理解“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心中的雨点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”？</a:t>
            </a:r>
          </a:p>
        </p:txBody>
      </p:sp>
      <p:sp>
        <p:nvSpPr>
          <p:cNvPr id="68618" name="TextBox 5"/>
          <p:cNvSpPr txBox="1">
            <a:spLocks noChangeArrowheads="1"/>
          </p:cNvSpPr>
          <p:nvPr/>
        </p:nvSpPr>
        <p:spPr bwMode="auto">
          <a:xfrm>
            <a:off x="827584" y="1322462"/>
            <a:ext cx="648052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课文重点写莲花，为什么要写与祖父赏莲？</a:t>
            </a:r>
          </a:p>
        </p:txBody>
      </p:sp>
      <p:grpSp>
        <p:nvGrpSpPr>
          <p:cNvPr id="10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1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  <a:cs typeface="+mn-cs"/>
                </a:rPr>
                <a:t>合作探究</a:t>
              </a:r>
            </a:p>
          </p:txBody>
        </p:sp>
        <p:cxnSp>
          <p:nvCxnSpPr>
            <p:cNvPr id="12" name="直线连接符 9">
              <a:extLst/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/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2" grpId="0"/>
      <p:bldP spid="686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extBox 5"/>
          <p:cNvSpPr txBox="1">
            <a:spLocks noChangeArrowheads="1"/>
          </p:cNvSpPr>
          <p:nvPr/>
        </p:nvSpPr>
        <p:spPr bwMode="auto">
          <a:xfrm>
            <a:off x="414655" y="1080939"/>
            <a:ext cx="828675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课文重点写莲花，为什么要写与祖父赏莲？</a:t>
            </a:r>
          </a:p>
        </p:txBody>
      </p:sp>
      <p:sp>
        <p:nvSpPr>
          <p:cNvPr id="69635" name="TextBox 6"/>
          <p:cNvSpPr txBox="1">
            <a:spLocks noChangeArrowheads="1"/>
          </p:cNvSpPr>
          <p:nvPr/>
        </p:nvSpPr>
        <p:spPr bwMode="auto">
          <a:xfrm>
            <a:off x="539552" y="1851670"/>
            <a:ext cx="7488832" cy="2031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写“三蒂莲”初开，与大家庭中添了“三个姊妹”映衬着写，暗示花即是人，花瑞即人祥，为下文以花比喻子女做好充分的铺垫。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10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1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  <a:cs typeface="+mn-cs"/>
                </a:rPr>
                <a:t>合作探究</a:t>
              </a:r>
            </a:p>
          </p:txBody>
        </p:sp>
        <p:cxnSp>
          <p:nvCxnSpPr>
            <p:cNvPr id="12" name="直线连接符 9">
              <a:extLst/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/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  <a:cs typeface="+mn-cs"/>
                </a:rPr>
                <a:t>合作探究</a:t>
              </a:r>
            </a:p>
          </p:txBody>
        </p:sp>
        <p:cxnSp>
          <p:nvCxnSpPr>
            <p:cNvPr id="4" name="直线连接符 9">
              <a:extLst/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>
              <a:extLst/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566267" y="843558"/>
            <a:ext cx="7246093" cy="17525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rPr>
              <a:t>    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rPr>
              <a:t>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那勇敢慈怜的荷叶上面，聚了些流转无力的水珠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rPr>
              <a:t>”中“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无力的水珠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rPr>
              <a:t>”象征了什么？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55576" y="2655896"/>
            <a:ext cx="7056784" cy="12840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象征着在母亲的保护伞下，一切的困难阻碍只不过是脆弱无力的水珠而已。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801518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4" name="TextBox 8"/>
          <p:cNvSpPr txBox="1">
            <a:spLocks noChangeArrowheads="1"/>
          </p:cNvSpPr>
          <p:nvPr/>
        </p:nvSpPr>
        <p:spPr bwMode="auto">
          <a:xfrm>
            <a:off x="323850" y="627063"/>
            <a:ext cx="8352605" cy="15327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3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句子“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母亲啊！你是荷叶，我是红莲。心中的雨点来了，除了你，谁是我在无遮拦天空下的荫蔽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”在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全文中的作用是什么？怎样理解“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心中的雨点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”？</a:t>
            </a:r>
          </a:p>
        </p:txBody>
      </p:sp>
      <p:sp>
        <p:nvSpPr>
          <p:cNvPr id="70665" name="TextBox 6"/>
          <p:cNvSpPr txBox="1">
            <a:spLocks noChangeArrowheads="1"/>
          </p:cNvSpPr>
          <p:nvPr/>
        </p:nvSpPr>
        <p:spPr bwMode="auto">
          <a:xfrm>
            <a:off x="395288" y="2066925"/>
            <a:ext cx="8281167" cy="2560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点明了文章主旨，深化了中心。字里行间充溢着对母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亲的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感激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、依恋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和赞美之情。这样讴歌母爱，联想丰富，自然贴切，新颖独特。</a:t>
            </a:r>
          </a:p>
          <a:p>
            <a:pPr marL="0" marR="0" lvl="0" indent="0" algn="l" defTabSz="914400" rtl="0" eaLnBrk="0" fontAlgn="base" latinLnBrk="0" hangingPunct="0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“心中的雨点”暗指人生路上的风风雨雨，坎坷磨难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，母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亲是保护自己度过人生路上坎坷与磨难的人。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  <a:cs typeface="+mn-cs"/>
                </a:rPr>
                <a:t>合作探究</a:t>
              </a:r>
            </a:p>
          </p:txBody>
        </p:sp>
        <p:cxnSp>
          <p:nvCxnSpPr>
            <p:cNvPr id="10" name="直线连接符 9">
              <a:extLst/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/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0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4654" y="699542"/>
            <a:ext cx="85498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4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回顾这两篇文章，试着从多方面对比的角度对文本进行简要分析，边讨论，边填写下面表格。</a:t>
            </a:r>
          </a:p>
        </p:txBody>
      </p:sp>
      <p:grpSp>
        <p:nvGrpSpPr>
          <p:cNvPr id="3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  <a:cs typeface="+mn-cs"/>
                </a:rPr>
                <a:t>合作探究</a:t>
              </a:r>
            </a:p>
          </p:txBody>
        </p:sp>
        <p:cxnSp>
          <p:nvCxnSpPr>
            <p:cNvPr id="6" name="直线连接符 9">
              <a:extLst/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>
              <a:extLst/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7895603"/>
              </p:ext>
            </p:extLst>
          </p:nvPr>
        </p:nvGraphicFramePr>
        <p:xfrm>
          <a:off x="611560" y="1707333"/>
          <a:ext cx="8136904" cy="31686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422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661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0227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03422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69163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比较维度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相同点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不同点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9163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《</a:t>
                      </a:r>
                      <a:r>
                        <a:rPr lang="zh-CN" altLang="en-US" dirty="0"/>
                        <a:t>金色花</a:t>
                      </a:r>
                      <a:r>
                        <a:rPr lang="en-US" altLang="zh-CN" dirty="0"/>
                        <a:t>》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《</a:t>
                      </a:r>
                      <a:r>
                        <a:rPr lang="zh-CN" altLang="en-US" dirty="0"/>
                        <a:t>荷叶</a:t>
                      </a:r>
                      <a:r>
                        <a:rPr lang="en-US" altLang="zh-CN" dirty="0"/>
                        <a:t>·</a:t>
                      </a:r>
                      <a:r>
                        <a:rPr lang="zh-CN" altLang="en-US" dirty="0"/>
                        <a:t>母亲</a:t>
                      </a:r>
                      <a:r>
                        <a:rPr lang="en-US" altLang="zh-CN" dirty="0"/>
                        <a:t>》</a:t>
                      </a:r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9163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思想内容</a:t>
                      </a:r>
                    </a:p>
                  </a:txBody>
                  <a:tcPr anchor="ctr"/>
                </a:tc>
                <a:tc rowSpan="9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25438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感情基调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艺术手法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447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75618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语言风格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35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37073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人物形象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86018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2699792" y="2715766"/>
            <a:ext cx="14401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kern="1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Times New Roman"/>
              </a:rPr>
              <a:t>赞美</a:t>
            </a:r>
            <a:r>
              <a:rPr lang="zh-CN" altLang="zh-CN" sz="2400" kern="1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Times New Roman"/>
              </a:rPr>
              <a:t>母爱的神圣与</a:t>
            </a:r>
            <a:r>
              <a:rPr lang="zh-CN" altLang="zh-CN" sz="2400" kern="1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Times New Roman"/>
              </a:rPr>
              <a:t>伟大</a:t>
            </a:r>
            <a:endParaRPr lang="zh-CN" altLang="en-US" sz="24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92640" y="2355726"/>
            <a:ext cx="18235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既有母爱的光辉，又有孩子的爱心</a:t>
            </a:r>
            <a:endParaRPr lang="zh-CN" altLang="en-US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31947" y="2494225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solidFill>
                  <a:srgbClr val="0000FF"/>
                </a:solidFill>
                <a:ea typeface="楷体"/>
                <a:cs typeface="Times New Roman"/>
              </a:rPr>
              <a:t>赞颂母爱的伟大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04048" y="292249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solidFill>
                  <a:srgbClr val="0000FF"/>
                </a:solidFill>
                <a:ea typeface="楷体"/>
                <a:cs typeface="Times New Roman"/>
              </a:rPr>
              <a:t>明朗圣洁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20272" y="2923857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solidFill>
                  <a:srgbClr val="0000FF"/>
                </a:solidFill>
                <a:ea typeface="楷体"/>
                <a:cs typeface="Times New Roman"/>
              </a:rPr>
              <a:t>凄清含蓄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04048" y="327528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solidFill>
                  <a:srgbClr val="0000FF"/>
                </a:solidFill>
                <a:ea typeface="楷体"/>
                <a:cs typeface="Times New Roman"/>
              </a:rPr>
              <a:t>缘情造景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20272" y="327158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solidFill>
                  <a:srgbClr val="0000FF"/>
                </a:solidFill>
                <a:ea typeface="楷体"/>
                <a:cs typeface="Times New Roman"/>
              </a:rPr>
              <a:t>触景生情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76172" y="364257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solidFill>
                  <a:srgbClr val="0000FF"/>
                </a:solidFill>
                <a:ea typeface="楷体"/>
                <a:cs typeface="Times New Roman"/>
              </a:rPr>
              <a:t>质朴秀丽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020272" y="364461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solidFill>
                  <a:srgbClr val="0000FF"/>
                </a:solidFill>
                <a:ea typeface="楷体"/>
                <a:cs typeface="Times New Roman"/>
              </a:rPr>
              <a:t>淡雅清婉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427984" y="4011910"/>
            <a:ext cx="22623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Times New Roman"/>
              </a:rPr>
              <a:t> </a:t>
            </a:r>
            <a:r>
              <a:rPr lang="zh-CN" altLang="zh-CN" kern="1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Times New Roman"/>
              </a:rPr>
              <a:t>既有</a:t>
            </a:r>
            <a:r>
              <a:rPr lang="zh-CN" altLang="zh-CN" kern="1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Times New Roman"/>
              </a:rPr>
              <a:t>慈爱善良温柔的母亲，又有调皮、活泼、可爱的</a:t>
            </a:r>
            <a:r>
              <a:rPr lang="zh-CN" altLang="zh-CN" kern="1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Times New Roman"/>
              </a:rPr>
              <a:t>孩子</a:t>
            </a:r>
            <a:endParaRPr lang="zh-CN" altLang="en-US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678488" y="3952676"/>
            <a:ext cx="20699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kern="1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Times New Roman"/>
              </a:rPr>
              <a:t>塑造</a:t>
            </a:r>
            <a:r>
              <a:rPr lang="zh-CN" altLang="zh-CN" kern="1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Times New Roman"/>
              </a:rPr>
              <a:t>了为孩子遮风挡雨，关爱呵护孩子的母亲</a:t>
            </a:r>
            <a:r>
              <a:rPr lang="zh-CN" altLang="zh-CN" kern="1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Times New Roman"/>
              </a:rPr>
              <a:t>形象</a:t>
            </a:r>
            <a:endParaRPr lang="zh-CN" altLang="en-US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976031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3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Box 5"/>
          <p:cNvSpPr txBox="1">
            <a:spLocks noChangeArrowheads="1"/>
          </p:cNvSpPr>
          <p:nvPr/>
        </p:nvSpPr>
        <p:spPr bwMode="auto">
          <a:xfrm>
            <a:off x="251520" y="1275606"/>
            <a:ext cx="8640960" cy="3323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　　散文诗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是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兼有诗与散文特点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的一种现代抒情文学体裁。它融合了诗的表现性和散文的描写性的某些特点。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在本质上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，它属于诗，有诗的情绪和幻想，给读者美和想象；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在内容上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，它保留了有诗意的散文性细节；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在形式上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，它有散文的外观，不像诗歌那样分行和押韵，但不乏内在的音韵美和节奏感。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27584" y="741933"/>
            <a:ext cx="6912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5.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结合两篇文章说说散文诗这一体裁有什么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特点</a:t>
            </a:r>
            <a:r>
              <a:rPr kumimoji="0" lang="zh-CN" altLang="en-US" sz="2400" b="1" i="0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sz="2400" b="1" i="0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8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1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  <a:cs typeface="+mn-cs"/>
                </a:rPr>
                <a:t>合作探究</a:t>
              </a:r>
            </a:p>
          </p:txBody>
        </p:sp>
        <p:cxnSp>
          <p:nvCxnSpPr>
            <p:cNvPr id="20" name="直线连接符 9">
              <a:extLst/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菱形 20">
              <a:extLst/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870065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041" name="组合 1"/>
          <p:cNvGrpSpPr/>
          <p:nvPr/>
        </p:nvGrpSpPr>
        <p:grpSpPr bwMode="auto">
          <a:xfrm>
            <a:off x="3260973" y="915566"/>
            <a:ext cx="1743075" cy="566737"/>
            <a:chOff x="3333750" y="598488"/>
            <a:chExt cx="1743075" cy="566737"/>
          </a:xfrm>
        </p:grpSpPr>
        <p:sp>
          <p:nvSpPr>
            <p:cNvPr id="20" name="圆角矩形 19"/>
            <p:cNvSpPr/>
            <p:nvPr/>
          </p:nvSpPr>
          <p:spPr>
            <a:xfrm rot="555800">
              <a:off x="4602163" y="715963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 rot="20470821">
              <a:off x="4197350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87050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dist" defTabSz="914400" rtl="0" eaLnBrk="0" fontAlgn="base" latinLnBrk="0" hangingPunct="0">
                <a:lnSpc>
                  <a:spcPts val="43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/>
                  <a:ea typeface="楷体"/>
                  <a:cs typeface="楷体"/>
                </a:rPr>
                <a:t>概括主题</a:t>
              </a:r>
            </a:p>
          </p:txBody>
        </p:sp>
      </p:grpSp>
      <p:grpSp>
        <p:nvGrpSpPr>
          <p:cNvPr id="87042" name="组合 13"/>
          <p:cNvGrpSpPr/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8704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课堂小结</a:t>
              </a:r>
            </a:p>
          </p:txBody>
        </p:sp>
        <p:cxnSp>
          <p:nvCxnSpPr>
            <p:cNvPr id="16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87052" name="Rectangle 12"/>
          <p:cNvSpPr>
            <a:spLocks noChangeArrowheads="1"/>
          </p:cNvSpPr>
          <p:nvPr/>
        </p:nvSpPr>
        <p:spPr bwMode="auto">
          <a:xfrm>
            <a:off x="539552" y="1635646"/>
            <a:ext cx="8137525" cy="19303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这首散文诗，由雨天里荷叶荫蔽着红莲，联想到母亲对子女的呵护与关爱，歌颂了伟大的母爱，表现了作者对母亲的依恋和感激。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065" name="组合 2"/>
          <p:cNvGrpSpPr/>
          <p:nvPr/>
        </p:nvGrpSpPr>
        <p:grpSpPr bwMode="auto">
          <a:xfrm>
            <a:off x="3333750" y="598488"/>
            <a:ext cx="1743075" cy="566737"/>
            <a:chOff x="3333750" y="598488"/>
            <a:chExt cx="1743075" cy="566737"/>
          </a:xfrm>
        </p:grpSpPr>
        <p:sp>
          <p:nvSpPr>
            <p:cNvPr id="20" name="圆角矩形 19"/>
            <p:cNvSpPr/>
            <p:nvPr/>
          </p:nvSpPr>
          <p:spPr>
            <a:xfrm rot="555800">
              <a:off x="4602163" y="715963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 rot="20470821">
              <a:off x="4197350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88074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dist" defTabSz="914400" rtl="0" eaLnBrk="0" fontAlgn="base" latinLnBrk="0" hangingPunct="0">
                <a:lnSpc>
                  <a:spcPts val="43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/>
                  <a:ea typeface="楷体"/>
                  <a:cs typeface="楷体"/>
                </a:rPr>
                <a:t>学后感悟</a:t>
              </a:r>
            </a:p>
          </p:txBody>
        </p:sp>
      </p:grpSp>
      <p:grpSp>
        <p:nvGrpSpPr>
          <p:cNvPr id="88066" name="组合 13"/>
          <p:cNvGrpSpPr/>
          <p:nvPr/>
        </p:nvGrpSpPr>
        <p:grpSpPr bwMode="auto">
          <a:xfrm>
            <a:off x="28575" y="50800"/>
            <a:ext cx="2006600" cy="522288"/>
            <a:chOff x="70" y="-63"/>
            <a:chExt cx="3160" cy="822"/>
          </a:xfrm>
        </p:grpSpPr>
        <p:sp>
          <p:nvSpPr>
            <p:cNvPr id="8806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课堂小结</a:t>
              </a:r>
            </a:p>
          </p:txBody>
        </p:sp>
        <p:cxnSp>
          <p:nvCxnSpPr>
            <p:cNvPr id="16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88076" name="Rectangle 12"/>
          <p:cNvSpPr>
            <a:spLocks noChangeArrowheads="1"/>
          </p:cNvSpPr>
          <p:nvPr/>
        </p:nvSpPr>
        <p:spPr bwMode="auto">
          <a:xfrm>
            <a:off x="539750" y="1255936"/>
            <a:ext cx="8137525" cy="35480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感悟一：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母爱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是世界上最无私的爱。</a:t>
            </a:r>
            <a:r>
              <a:rPr kumimoji="0" lang="zh-CN" altLang="en-US" sz="2400" b="1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母亲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不会有任何的保留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为了孩子她可以做任何事情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甚至牺牲她的生命。世界上最伟大的爱就是母爱。人生中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不管遇到多少风吹雨打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母亲总是为我们遮风挡雨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帮助我们战胜挫折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就像雨中的荷叶默默地弯下腰来保护红莲。母亲是天底下最伟大的人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母爱是天底下最无私的爱。母亲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请您相信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红莲总有一天会绽放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会给您最好的回报。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2" name="Rectangle 4"/>
          <p:cNvSpPr>
            <a:spLocks noChangeArrowheads="1"/>
          </p:cNvSpPr>
          <p:nvPr/>
        </p:nvSpPr>
        <p:spPr bwMode="auto">
          <a:xfrm>
            <a:off x="539948" y="845666"/>
            <a:ext cx="8064500" cy="37117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感悟二：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爱是大自然最原始、最纯真的情感，父母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对子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女之爱更是无私、无畏。在我们的生活中随时都融入了父母浓浓的爱。清晨厨房里忙碌的身影，出门前的一句关爱的叮咛；上学时整齐的书包，临睡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前</a:t>
            </a:r>
            <a:r>
              <a:rPr kumimoji="0" lang="zh-CN" altLang="en-US" sz="2400" b="1" i="0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掖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紧的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被角。用心去爱孩子已经成为父母的习惯，他们是孩子躲避风雨的港湾。当风雨袭来时，他们都会将孩子紧紧地搂在怀里。在他们爱的保护伞下，一切暴风雨都会过去。</a:t>
            </a:r>
          </a:p>
        </p:txBody>
      </p:sp>
      <p:grpSp>
        <p:nvGrpSpPr>
          <p:cNvPr id="3" name="组合 13"/>
          <p:cNvGrpSpPr/>
          <p:nvPr/>
        </p:nvGrpSpPr>
        <p:grpSpPr bwMode="auto">
          <a:xfrm>
            <a:off x="28575" y="50800"/>
            <a:ext cx="2006600" cy="522288"/>
            <a:chOff x="70" y="-63"/>
            <a:chExt cx="3160" cy="822"/>
          </a:xfrm>
        </p:grpSpPr>
        <p:sp>
          <p:nvSpPr>
            <p:cNvPr id="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课堂小结</a:t>
              </a: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113" name="组合 8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9011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写作特色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90119" name="Rectangle 7"/>
          <p:cNvSpPr>
            <a:spLocks noChangeArrowheads="1"/>
          </p:cNvSpPr>
          <p:nvPr/>
        </p:nvSpPr>
        <p:spPr bwMode="auto">
          <a:xfrm>
            <a:off x="1453485" y="1040418"/>
            <a:ext cx="513473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❶托物“言情”，联想、想象丰富。</a:t>
            </a:r>
          </a:p>
        </p:txBody>
      </p:sp>
      <p:sp>
        <p:nvSpPr>
          <p:cNvPr id="90120" name="Text Box 8"/>
          <p:cNvSpPr txBox="1">
            <a:spLocks noChangeArrowheads="1"/>
          </p:cNvSpPr>
          <p:nvPr/>
        </p:nvSpPr>
        <p:spPr bwMode="auto">
          <a:xfrm>
            <a:off x="827584" y="1635646"/>
            <a:ext cx="6624736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写雨中荷叶遮蔽莲花，作者受到触动产生联想，想起母亲爱护儿女的情景。托莲花抒真情，表达了对母亲爱护儿女的感激之情。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473"/>
            <a:ext cx="9144000" cy="5173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8"/>
          <p:cNvSpPr txBox="1"/>
          <p:nvPr/>
        </p:nvSpPr>
        <p:spPr>
          <a:xfrm>
            <a:off x="3541513" y="2293734"/>
            <a:ext cx="2393157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Kaiti SC"/>
              </a:rPr>
              <a:t>金色花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572000" y="3291830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泰戈尔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8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写作特色</a:t>
              </a: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1043608" y="962422"/>
            <a:ext cx="4779962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❷语言朴素亲切，却又精心营构。</a:t>
            </a: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395536" y="1419622"/>
            <a:ext cx="7705725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作者以清丽的笔调，描述了雷雨之日的一朵红莲被风雨打得左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右攲斜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，红莲旁的一个大荷叶倾侧覆盖在红莲上，无惧无畏地守护着红莲，正如母亲呵护着儿女一般的情景，表达了对母亲由衷的感激和爱恋之情。平实中蕴含真情，让人回味无穷。</a:t>
            </a:r>
          </a:p>
        </p:txBody>
      </p:sp>
    </p:spTree>
    <p:extLst>
      <p:ext uri="{BB962C8B-B14F-4D97-AF65-F5344CB8AC3E}">
        <p14:creationId xmlns:p14="http://schemas.microsoft.com/office/powerpoint/2010/main" val="31340185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137" name="组合 35"/>
          <p:cNvGrpSpPr/>
          <p:nvPr/>
        </p:nvGrpSpPr>
        <p:grpSpPr bwMode="auto">
          <a:xfrm>
            <a:off x="44450" y="-20638"/>
            <a:ext cx="2006600" cy="523876"/>
            <a:chOff x="70" y="-63"/>
            <a:chExt cx="3161" cy="824"/>
          </a:xfrm>
        </p:grpSpPr>
        <p:sp>
          <p:nvSpPr>
            <p:cNvPr id="9113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板书设计</a:t>
              </a:r>
            </a:p>
          </p:txBody>
        </p:sp>
        <p:cxnSp>
          <p:nvCxnSpPr>
            <p:cNvPr id="3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菱形 38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91144" name="Rectangle 8"/>
          <p:cNvSpPr>
            <a:spLocks noChangeArrowheads="1"/>
          </p:cNvSpPr>
          <p:nvPr/>
        </p:nvSpPr>
        <p:spPr bwMode="auto">
          <a:xfrm>
            <a:off x="827161" y="2258739"/>
            <a:ext cx="180022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荷叶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·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母亲</a:t>
            </a:r>
          </a:p>
        </p:txBody>
      </p:sp>
      <p:pic>
        <p:nvPicPr>
          <p:cNvPr id="91145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86" y="1826939"/>
            <a:ext cx="385763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1146" name="Text Box 10"/>
          <p:cNvSpPr txBox="1">
            <a:spLocks noChangeArrowheads="1"/>
          </p:cNvSpPr>
          <p:nvPr/>
        </p:nvSpPr>
        <p:spPr bwMode="auto">
          <a:xfrm>
            <a:off x="2916311" y="1609452"/>
            <a:ext cx="11509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莲花</a:t>
            </a:r>
          </a:p>
        </p:txBody>
      </p:sp>
      <p:sp>
        <p:nvSpPr>
          <p:cNvPr id="91147" name="Text Box 11"/>
          <p:cNvSpPr txBox="1">
            <a:spLocks noChangeArrowheads="1"/>
          </p:cNvSpPr>
          <p:nvPr/>
        </p:nvSpPr>
        <p:spPr bwMode="auto">
          <a:xfrm>
            <a:off x="2916311" y="2977877"/>
            <a:ext cx="1150937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荷叶</a:t>
            </a:r>
          </a:p>
        </p:txBody>
      </p:sp>
      <p:pic>
        <p:nvPicPr>
          <p:cNvPr id="91149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74" y="1466577"/>
            <a:ext cx="287337" cy="97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1150" name="Text Box 14"/>
          <p:cNvSpPr txBox="1">
            <a:spLocks noChangeArrowheads="1"/>
          </p:cNvSpPr>
          <p:nvPr/>
        </p:nvSpPr>
        <p:spPr bwMode="auto">
          <a:xfrm>
            <a:off x="4068043" y="1250677"/>
            <a:ext cx="201612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送莲（眼前）</a:t>
            </a:r>
          </a:p>
        </p:txBody>
      </p:sp>
      <p:sp>
        <p:nvSpPr>
          <p:cNvPr id="91151" name="Text Box 15"/>
          <p:cNvSpPr txBox="1">
            <a:spLocks noChangeArrowheads="1"/>
          </p:cNvSpPr>
          <p:nvPr/>
        </p:nvSpPr>
        <p:spPr bwMode="auto">
          <a:xfrm>
            <a:off x="4068043" y="2114277"/>
            <a:ext cx="201612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赏莲（回忆）</a:t>
            </a:r>
          </a:p>
        </p:txBody>
      </p:sp>
      <p:pic>
        <p:nvPicPr>
          <p:cNvPr id="91152" name="Picture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6886" y="2835002"/>
            <a:ext cx="287338" cy="97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1153" name="Text Box 17"/>
          <p:cNvSpPr txBox="1">
            <a:spLocks noChangeArrowheads="1"/>
          </p:cNvSpPr>
          <p:nvPr/>
        </p:nvSpPr>
        <p:spPr bwMode="auto">
          <a:xfrm>
            <a:off x="4068043" y="2546077"/>
            <a:ext cx="201612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雨打红莲</a:t>
            </a:r>
          </a:p>
        </p:txBody>
      </p:sp>
      <p:sp>
        <p:nvSpPr>
          <p:cNvPr id="91154" name="Text Box 18"/>
          <p:cNvSpPr txBox="1">
            <a:spLocks noChangeArrowheads="1"/>
          </p:cNvSpPr>
          <p:nvPr/>
        </p:nvSpPr>
        <p:spPr bwMode="auto">
          <a:xfrm>
            <a:off x="4068043" y="3482702"/>
            <a:ext cx="201612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荷叶护莲</a:t>
            </a:r>
          </a:p>
        </p:txBody>
      </p:sp>
      <p:pic>
        <p:nvPicPr>
          <p:cNvPr id="91157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1936" y="1538014"/>
            <a:ext cx="261938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1158" name="Text Box 22"/>
          <p:cNvSpPr txBox="1">
            <a:spLocks noChangeArrowheads="1"/>
          </p:cNvSpPr>
          <p:nvPr/>
        </p:nvSpPr>
        <p:spPr bwMode="auto">
          <a:xfrm>
            <a:off x="6372299" y="2401614"/>
            <a:ext cx="201612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歌颂母爱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1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1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1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91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91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91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91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91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91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91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91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6" grpId="0"/>
      <p:bldP spid="91147" grpId="0"/>
      <p:bldP spid="91150" grpId="0"/>
      <p:bldP spid="91151" grpId="0"/>
      <p:bldP spid="91153" grpId="0"/>
      <p:bldP spid="91154" grpId="0"/>
      <p:bldP spid="9115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61" name="组合 15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9216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课堂检测</a:t>
              </a:r>
            </a:p>
          </p:txBody>
        </p:sp>
        <p:cxnSp>
          <p:nvCxnSpPr>
            <p:cNvPr id="1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92166" name="Rectangle 6"/>
          <p:cNvSpPr>
            <a:spLocks noChangeArrowheads="1"/>
          </p:cNvSpPr>
          <p:nvPr/>
        </p:nvSpPr>
        <p:spPr bwMode="auto">
          <a:xfrm>
            <a:off x="660996" y="1739013"/>
            <a:ext cx="8208962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菡萏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(         ) 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匿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笑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(      ) 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欹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(     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斜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dǎo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(     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告       罗摩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yǎn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(     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那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</a:p>
        </p:txBody>
      </p:sp>
      <p:sp>
        <p:nvSpPr>
          <p:cNvPr id="92168" name="Rectangle 8"/>
          <p:cNvSpPr>
            <a:spLocks noChangeArrowheads="1"/>
          </p:cNvSpPr>
          <p:nvPr/>
        </p:nvSpPr>
        <p:spPr bwMode="auto">
          <a:xfrm>
            <a:off x="1547664" y="1881981"/>
            <a:ext cx="1439863" cy="4206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hàn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 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dàn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92170" name="Rectangle 10"/>
          <p:cNvSpPr>
            <a:spLocks noChangeArrowheads="1"/>
          </p:cNvSpPr>
          <p:nvPr/>
        </p:nvSpPr>
        <p:spPr bwMode="auto">
          <a:xfrm>
            <a:off x="4770413" y="1849438"/>
            <a:ext cx="444352" cy="4247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nì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92171" name="Rectangle 11"/>
          <p:cNvSpPr>
            <a:spLocks noChangeArrowheads="1"/>
          </p:cNvSpPr>
          <p:nvPr/>
        </p:nvSpPr>
        <p:spPr bwMode="auto">
          <a:xfrm>
            <a:off x="7092280" y="1881981"/>
            <a:ext cx="445956" cy="4247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qī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92172" name="Rectangle 12"/>
          <p:cNvSpPr>
            <a:spLocks noChangeArrowheads="1"/>
          </p:cNvSpPr>
          <p:nvPr/>
        </p:nvSpPr>
        <p:spPr bwMode="auto">
          <a:xfrm>
            <a:off x="1547664" y="2427734"/>
            <a:ext cx="490538" cy="4206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祷</a:t>
            </a:r>
          </a:p>
        </p:txBody>
      </p:sp>
      <p:sp>
        <p:nvSpPr>
          <p:cNvPr id="92173" name="Rectangle 13"/>
          <p:cNvSpPr>
            <a:spLocks noChangeArrowheads="1"/>
          </p:cNvSpPr>
          <p:nvPr/>
        </p:nvSpPr>
        <p:spPr bwMode="auto">
          <a:xfrm>
            <a:off x="5004048" y="2427734"/>
            <a:ext cx="649537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衍</a:t>
            </a:r>
          </a:p>
        </p:txBody>
      </p:sp>
      <p:sp>
        <p:nvSpPr>
          <p:cNvPr id="2" name="矩形 1"/>
          <p:cNvSpPr/>
          <p:nvPr/>
        </p:nvSpPr>
        <p:spPr>
          <a:xfrm>
            <a:off x="266938" y="885949"/>
            <a:ext cx="59612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1.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给下列红色字注音或根据拼音写字。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2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2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2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2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8" grpId="0"/>
      <p:bldP spid="92170" grpId="0"/>
      <p:bldP spid="92171" grpId="0"/>
      <p:bldP spid="92172" grpId="0"/>
      <p:bldP spid="9217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课堂检测</a:t>
              </a: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539552" y="1275606"/>
            <a:ext cx="7129463" cy="201285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A.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我要悄悄地开放花辨儿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看着你工作。</a:t>
            </a: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B.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祖父和我在院子里乖凉。</a:t>
            </a: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C.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俳徊了一会子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窗外雷声作了。</a:t>
            </a: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D.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在无遮蔽的天空之下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我不敢下阶去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也无法可想。</a:t>
            </a:r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5679355" y="685166"/>
            <a:ext cx="40481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D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15"/>
          <p:cNvSpPr>
            <a:spLocks noChangeArrowheads="1"/>
          </p:cNvSpPr>
          <p:nvPr/>
        </p:nvSpPr>
        <p:spPr bwMode="auto">
          <a:xfrm>
            <a:off x="395536" y="3437354"/>
            <a:ext cx="8064896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解析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】A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项中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,“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辨”应为“瓣”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;B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项中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,“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乖”应为“乘”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C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项中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,“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俳”应为“徘”。</a:t>
            </a:r>
          </a:p>
        </p:txBody>
      </p:sp>
      <p:sp>
        <p:nvSpPr>
          <p:cNvPr id="9" name="矩形 8"/>
          <p:cNvSpPr/>
          <p:nvPr/>
        </p:nvSpPr>
        <p:spPr>
          <a:xfrm>
            <a:off x="539552" y="627534"/>
            <a:ext cx="821522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下列各句中没有错别字的一项是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(      )</a:t>
            </a:r>
          </a:p>
        </p:txBody>
      </p:sp>
    </p:spTree>
    <p:extLst>
      <p:ext uri="{BB962C8B-B14F-4D97-AF65-F5344CB8AC3E}">
        <p14:creationId xmlns:p14="http://schemas.microsoft.com/office/powerpoint/2010/main" val="58319799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380" name="组合 15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0138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课堂检测</a:t>
              </a:r>
            </a:p>
          </p:txBody>
        </p:sp>
        <p:cxnSp>
          <p:nvCxnSpPr>
            <p:cNvPr id="1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01384" name="Rectangle 8"/>
          <p:cNvSpPr>
            <a:spLocks noChangeArrowheads="1"/>
          </p:cNvSpPr>
          <p:nvPr/>
        </p:nvSpPr>
        <p:spPr bwMode="auto">
          <a:xfrm>
            <a:off x="179512" y="922531"/>
            <a:ext cx="8785225" cy="258532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A.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彷徨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B.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徘徊</a:t>
            </a:r>
          </a:p>
          <a:p>
            <a:pPr marL="0" marR="0" lvl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(1)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走得最慢的人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只要他不迷失方向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也比漫无目的原地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(     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的人走得快。</a:t>
            </a:r>
          </a:p>
          <a:p>
            <a:pPr marL="0" marR="0" lvl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(2)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我们要做到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: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面对机遇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不犹豫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;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面对抉择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不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(     );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面对决战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不惧怕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!</a:t>
            </a:r>
          </a:p>
        </p:txBody>
      </p:sp>
      <p:sp>
        <p:nvSpPr>
          <p:cNvPr id="101386" name="Rectangle 10"/>
          <p:cNvSpPr>
            <a:spLocks noChangeArrowheads="1"/>
          </p:cNvSpPr>
          <p:nvPr/>
        </p:nvSpPr>
        <p:spPr bwMode="auto">
          <a:xfrm>
            <a:off x="8127628" y="1491630"/>
            <a:ext cx="404812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B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1387" name="Rectangle 11"/>
          <p:cNvSpPr>
            <a:spLocks noChangeArrowheads="1"/>
          </p:cNvSpPr>
          <p:nvPr/>
        </p:nvSpPr>
        <p:spPr bwMode="auto">
          <a:xfrm>
            <a:off x="6891362" y="2474590"/>
            <a:ext cx="48895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A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1388" name="Rectangle 12"/>
          <p:cNvSpPr>
            <a:spLocks noChangeArrowheads="1"/>
          </p:cNvSpPr>
          <p:nvPr/>
        </p:nvSpPr>
        <p:spPr bwMode="auto">
          <a:xfrm>
            <a:off x="179512" y="3479978"/>
            <a:ext cx="8784976" cy="11079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解析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本题考查辨析“徘徊”和“彷徨</a:t>
            </a:r>
            <a:r>
              <a:rPr kumimoji="0" lang="zh-CN" alt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”。“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徘徊”侧重指反复考虑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不知如何是好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;“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彷徨”侧重指看不到出路、方向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内心苦闷、惶惑。根据两个词语之间的差别再结合语境即可选出正确答案。</a:t>
            </a:r>
          </a:p>
        </p:txBody>
      </p:sp>
      <p:sp>
        <p:nvSpPr>
          <p:cNvPr id="2" name="矩形 1"/>
          <p:cNvSpPr/>
          <p:nvPr/>
        </p:nvSpPr>
        <p:spPr>
          <a:xfrm>
            <a:off x="251520" y="525909"/>
            <a:ext cx="69591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给句子空缺处选择恰当的词语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填写序号。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1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1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1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6" grpId="0"/>
      <p:bldP spid="101387" grpId="0"/>
      <p:bldP spid="10138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02" name="组合 15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0240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课堂检测</a:t>
              </a:r>
            </a:p>
          </p:txBody>
        </p:sp>
        <p:cxnSp>
          <p:nvCxnSpPr>
            <p:cNvPr id="1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02406" name="Rectangle 6"/>
          <p:cNvSpPr>
            <a:spLocks noChangeArrowheads="1"/>
          </p:cNvSpPr>
          <p:nvPr/>
        </p:nvSpPr>
        <p:spPr bwMode="auto">
          <a:xfrm>
            <a:off x="684535" y="1077580"/>
            <a:ext cx="8135937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A.《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金色花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的作者泰戈尔是印度作家。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B.《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荷叶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·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母亲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的作者是冰心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选自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繁星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C.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冰心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原名谢婉莹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作家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著有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繁星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春水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等。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D.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泰戈尔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著有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新月集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飞鸟集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等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所作歌曲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人民的意志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》1950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年被定为印度国歌。</a:t>
            </a:r>
          </a:p>
        </p:txBody>
      </p:sp>
      <p:sp>
        <p:nvSpPr>
          <p:cNvPr id="102407" name="Rectangle 7"/>
          <p:cNvSpPr>
            <a:spLocks noChangeArrowheads="1"/>
          </p:cNvSpPr>
          <p:nvPr/>
        </p:nvSpPr>
        <p:spPr bwMode="auto">
          <a:xfrm>
            <a:off x="467544" y="3939902"/>
            <a:ext cx="8642350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解析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】《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荷叶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·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母亲</a:t>
            </a: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节选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自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往事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(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一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)——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生命历史中的几页图画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</a:p>
        </p:txBody>
      </p:sp>
      <p:sp>
        <p:nvSpPr>
          <p:cNvPr id="102408" name="Rectangle 8"/>
          <p:cNvSpPr>
            <a:spLocks noChangeArrowheads="1"/>
          </p:cNvSpPr>
          <p:nvPr/>
        </p:nvSpPr>
        <p:spPr bwMode="auto">
          <a:xfrm>
            <a:off x="5796136" y="627534"/>
            <a:ext cx="38985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+mn-cs"/>
              </a:rPr>
              <a:t>B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5210" y="627534"/>
            <a:ext cx="83947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4.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下列文学常识的表述有误的一项是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(     )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7" grpId="0"/>
      <p:bldP spid="10240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426" name="组合 15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0342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课堂检测</a:t>
              </a:r>
            </a:p>
          </p:txBody>
        </p:sp>
        <p:cxnSp>
          <p:nvCxnSpPr>
            <p:cNvPr id="1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03430" name="Rectangle 6"/>
          <p:cNvSpPr>
            <a:spLocks noChangeArrowheads="1"/>
          </p:cNvSpPr>
          <p:nvPr/>
        </p:nvSpPr>
        <p:spPr bwMode="auto">
          <a:xfrm>
            <a:off x="467544" y="1275606"/>
            <a:ext cx="7993062" cy="276998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母爱就像一首田园诗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幽远纯净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和雅清淡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母爱</a:t>
            </a:r>
            <a:r>
              <a:rPr kumimoji="0" lang="zh-CN" altLang="en-US" sz="2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   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en-US" altLang="zh-CN" sz="2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en-US" altLang="zh-CN" sz="2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母爱就像一首深情的歌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婉转悠扬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轻吟浅唱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</a:p>
          <a:p>
            <a:pPr marL="0" marR="0" lvl="0" indent="0" algn="l" defTabSz="9144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这个世界上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我们什么都可以忘记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唯独不能忘记母亲给予我们的一切。 </a:t>
            </a:r>
          </a:p>
        </p:txBody>
      </p:sp>
      <p:sp>
        <p:nvSpPr>
          <p:cNvPr id="103431" name="Rectangle 7"/>
          <p:cNvSpPr>
            <a:spLocks noChangeArrowheads="1"/>
          </p:cNvSpPr>
          <p:nvPr/>
        </p:nvSpPr>
        <p:spPr bwMode="auto">
          <a:xfrm>
            <a:off x="1827263" y="1885603"/>
            <a:ext cx="5703887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就像一幅山水画   洗去铅华   清新自然</a:t>
            </a:r>
          </a:p>
        </p:txBody>
      </p:sp>
      <p:sp>
        <p:nvSpPr>
          <p:cNvPr id="2" name="矩形 1"/>
          <p:cNvSpPr/>
          <p:nvPr/>
        </p:nvSpPr>
        <p:spPr>
          <a:xfrm>
            <a:off x="323528" y="669925"/>
            <a:ext cx="15792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5.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仿写。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3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3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190" name="组合 12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9319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拓展探究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059832" y="411510"/>
            <a:ext cx="1743075" cy="638175"/>
            <a:chOff x="3348038" y="349399"/>
            <a:chExt cx="1743075" cy="638175"/>
          </a:xfrm>
        </p:grpSpPr>
        <p:sp>
          <p:nvSpPr>
            <p:cNvPr id="17" name="圆角矩形 16"/>
            <p:cNvSpPr/>
            <p:nvPr/>
          </p:nvSpPr>
          <p:spPr>
            <a:xfrm rot="555800">
              <a:off x="4616450" y="457200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 rot="20470821">
              <a:off x="4211638" y="463550"/>
              <a:ext cx="442912" cy="420688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 rot="319204">
              <a:off x="3792538" y="463550"/>
              <a:ext cx="441325" cy="42068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 rot="21148334">
              <a:off x="3382963" y="471488"/>
              <a:ext cx="441325" cy="42068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93189" name="矩形 1"/>
            <p:cNvSpPr>
              <a:spLocks noChangeArrowheads="1"/>
            </p:cNvSpPr>
            <p:nvPr/>
          </p:nvSpPr>
          <p:spPr bwMode="auto">
            <a:xfrm>
              <a:off x="3348038" y="349399"/>
              <a:ext cx="1743075" cy="6381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dist" defTabSz="914400" rtl="0" eaLnBrk="0" fontAlgn="base" latinLnBrk="0" hangingPunct="0">
                <a:lnSpc>
                  <a:spcPts val="43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/>
                  <a:ea typeface="楷体"/>
                  <a:cs typeface="楷体"/>
                </a:rPr>
                <a:t>拓展阅读</a:t>
              </a:r>
            </a:p>
          </p:txBody>
        </p:sp>
      </p:grpSp>
      <p:sp>
        <p:nvSpPr>
          <p:cNvPr id="93197" name="Rectangle 13"/>
          <p:cNvSpPr>
            <a:spLocks noChangeArrowheads="1"/>
          </p:cNvSpPr>
          <p:nvPr/>
        </p:nvSpPr>
        <p:spPr bwMode="auto">
          <a:xfrm>
            <a:off x="2627784" y="1050411"/>
            <a:ext cx="5400675" cy="415498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我从不肯妄弃一张纸，                                    总是留着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留着                                           叠成一只只很小的船儿，                                 从舟上抛下在海里。                                           有的被天风吹卷到舟中的窗里，                       有的被海浪打湿，沾在船头上。                       我仍是不灰心的每天叠着，                               总希望有一只能流到我要它到的地方去。       </a:t>
            </a: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母亲，倘若你梦中看见一只很小的白船儿，   不要惊讶它无端入梦。                                       这是你至爱的女儿含着泪叠的，                       万水千山，求它载着她的爱和悲哀归去。</a:t>
            </a:r>
          </a:p>
        </p:txBody>
      </p:sp>
      <p:sp>
        <p:nvSpPr>
          <p:cNvPr id="93198" name="Text Box 14"/>
          <p:cNvSpPr txBox="1">
            <a:spLocks noChangeArrowheads="1"/>
          </p:cNvSpPr>
          <p:nvPr/>
        </p:nvSpPr>
        <p:spPr bwMode="auto">
          <a:xfrm>
            <a:off x="1251501" y="1131591"/>
            <a:ext cx="800219" cy="338437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纸船</a:t>
            </a:r>
            <a:r>
              <a:rPr kumimoji="0" lang="en-US" altLang="zh-CN" sz="4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</a:t>
            </a:r>
            <a:r>
              <a:rPr kumimoji="0" lang="zh-CN" altLang="en-US" sz="36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寄母亲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6" name="Rectangle 4"/>
          <p:cNvSpPr>
            <a:spLocks noChangeArrowheads="1"/>
          </p:cNvSpPr>
          <p:nvPr/>
        </p:nvSpPr>
        <p:spPr bwMode="auto">
          <a:xfrm>
            <a:off x="374204" y="2564353"/>
            <a:ext cx="419779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这样些有什么好处？</a:t>
            </a:r>
          </a:p>
        </p:txBody>
      </p:sp>
      <p:sp>
        <p:nvSpPr>
          <p:cNvPr id="100357" name="Rectangle 5"/>
          <p:cNvSpPr>
            <a:spLocks noChangeArrowheads="1"/>
          </p:cNvSpPr>
          <p:nvPr/>
        </p:nvSpPr>
        <p:spPr bwMode="auto">
          <a:xfrm>
            <a:off x="2027173" y="1098550"/>
            <a:ext cx="1563687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思念母亲 </a:t>
            </a:r>
          </a:p>
        </p:txBody>
      </p:sp>
      <p:sp>
        <p:nvSpPr>
          <p:cNvPr id="100358" name="Rectangle 6"/>
          <p:cNvSpPr>
            <a:spLocks noChangeArrowheads="1"/>
          </p:cNvSpPr>
          <p:nvPr/>
        </p:nvSpPr>
        <p:spPr bwMode="auto">
          <a:xfrm>
            <a:off x="2555776" y="1707654"/>
            <a:ext cx="95091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纸船 </a:t>
            </a:r>
          </a:p>
        </p:txBody>
      </p:sp>
      <p:sp>
        <p:nvSpPr>
          <p:cNvPr id="100359" name="Rectangle 7"/>
          <p:cNvSpPr>
            <a:spLocks noChangeArrowheads="1"/>
          </p:cNvSpPr>
          <p:nvPr/>
        </p:nvSpPr>
        <p:spPr bwMode="auto">
          <a:xfrm>
            <a:off x="324172" y="3003798"/>
            <a:ext cx="8496300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把看不到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摸不着的情感（对母亲的思念之情）寄托在具体的形象（纸船）上面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委婉地把作者的感情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表达</a:t>
            </a:r>
            <a:r>
              <a:rPr kumimoji="0" lang="zh-CN" altLang="en-US" sz="2400" b="1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了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出来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</a:p>
        </p:txBody>
      </p:sp>
      <p:grpSp>
        <p:nvGrpSpPr>
          <p:cNvPr id="6" name="组合 12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拓展探究</a:t>
              </a:r>
            </a:p>
          </p:txBody>
        </p:sp>
        <p:cxnSp>
          <p:nvCxnSpPr>
            <p:cNvPr id="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菱形 8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95536" y="627534"/>
            <a:ext cx="48269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这首诗表达了诗人怎样的感情？</a:t>
            </a:r>
          </a:p>
        </p:txBody>
      </p:sp>
      <p:sp>
        <p:nvSpPr>
          <p:cNvPr id="3" name="矩形 2"/>
          <p:cNvSpPr/>
          <p:nvPr/>
        </p:nvSpPr>
        <p:spPr>
          <a:xfrm>
            <a:off x="395536" y="1745090"/>
            <a:ext cx="79027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作者借助 </a:t>
            </a:r>
            <a:r>
              <a:rPr kumimoji="0" lang="zh-CN" altLang="en-US" sz="2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来表达自己的感情。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0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0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0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7" grpId="0"/>
      <p:bldP spid="100358" grpId="0"/>
      <p:bldP spid="100359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209" name="组合 8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9421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课下作业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94214" name="Text Box 6"/>
          <p:cNvSpPr txBox="1">
            <a:spLocks noChangeArrowheads="1"/>
          </p:cNvSpPr>
          <p:nvPr/>
        </p:nvSpPr>
        <p:spPr bwMode="auto">
          <a:xfrm>
            <a:off x="899592" y="1260505"/>
            <a:ext cx="7128792" cy="2031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散文诗二首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运用借物抒情的方法歌颂了伟大的母爱，仿照课文写法，试着写一个片段，表达内心的真情实感。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3" name="组合 9"/>
          <p:cNvGrpSpPr/>
          <p:nvPr/>
        </p:nvGrpSpPr>
        <p:grpSpPr bwMode="auto">
          <a:xfrm>
            <a:off x="44450" y="31750"/>
            <a:ext cx="2006600" cy="523875"/>
            <a:chOff x="70" y="-63"/>
            <a:chExt cx="3161" cy="824"/>
          </a:xfrm>
        </p:grpSpPr>
        <p:sp>
          <p:nvSpPr>
            <p:cNvPr id="4404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知识备查</a:t>
              </a:r>
            </a:p>
          </p:txBody>
        </p:sp>
        <p:cxnSp>
          <p:nvCxnSpPr>
            <p:cNvPr id="7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44034" name="组合 1"/>
          <p:cNvGrpSpPr/>
          <p:nvPr/>
        </p:nvGrpSpPr>
        <p:grpSpPr bwMode="auto">
          <a:xfrm>
            <a:off x="3029074" y="428625"/>
            <a:ext cx="1758950" cy="566738"/>
            <a:chOff x="3286116" y="615935"/>
            <a:chExt cx="1758959" cy="566502"/>
          </a:xfrm>
        </p:grpSpPr>
        <p:sp>
          <p:nvSpPr>
            <p:cNvPr id="15" name="圆角矩形 14"/>
            <p:cNvSpPr/>
            <p:nvPr/>
          </p:nvSpPr>
          <p:spPr>
            <a:xfrm rot="555800">
              <a:off x="4602161" y="715906"/>
              <a:ext cx="442914" cy="418925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20470821">
              <a:off x="4197346" y="722254"/>
              <a:ext cx="442915" cy="420512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 rot="319204">
              <a:off x="3778244" y="722254"/>
              <a:ext cx="441327" cy="42051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 rot="21148334">
              <a:off x="3368666" y="730187"/>
              <a:ext cx="441327" cy="42051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44041" name="矩形 1"/>
            <p:cNvSpPr>
              <a:spLocks noChangeArrowheads="1"/>
            </p:cNvSpPr>
            <p:nvPr/>
          </p:nvSpPr>
          <p:spPr bwMode="auto">
            <a:xfrm>
              <a:off x="3286116" y="615935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dist" defTabSz="914400" rtl="0" eaLnBrk="0" fontAlgn="base" latinLnBrk="0" hangingPunct="0">
                <a:lnSpc>
                  <a:spcPts val="43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/>
                  <a:ea typeface="楷体"/>
                  <a:cs typeface="楷体"/>
                </a:rPr>
                <a:t>作者简介</a:t>
              </a: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203598"/>
            <a:ext cx="2424431" cy="3255010"/>
          </a:xfrm>
          <a:prstGeom prst="dodecagon">
            <a:avLst/>
          </a:prstGeom>
        </p:spPr>
      </p:pic>
      <p:sp>
        <p:nvSpPr>
          <p:cNvPr id="44036" name="矩形 13"/>
          <p:cNvSpPr>
            <a:spLocks noChangeArrowheads="1"/>
          </p:cNvSpPr>
          <p:nvPr/>
        </p:nvSpPr>
        <p:spPr bwMode="auto">
          <a:xfrm>
            <a:off x="2880320" y="1203598"/>
            <a:ext cx="6300192" cy="31700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泰戈尔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</a:t>
            </a:r>
            <a:r>
              <a:rPr kumimoji="0" lang="en-US" altLang="zh-CN" sz="2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1861-1941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），印度诗人、作家。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1913</a:t>
            </a:r>
            <a:r>
              <a:rPr kumimoji="0" lang="zh-CN" alt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年获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得诺贝尔文学</a:t>
            </a:r>
            <a:r>
              <a:rPr kumimoji="0" lang="zh-CN" alt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奖。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泰戈尔的诗在印度享有史诗的地位。代表作长篇小说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沉船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》《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戈拉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，诗集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吉檀迦利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》《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飞鸟集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》《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园丁集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》《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新月集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，剧本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摩吉多塔拉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》《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邮局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》《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红夹竹桃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等。泰戈尔还擅长作曲和绘画，所作歌曲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人民的意志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于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1950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年被定为印度国歌。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 flipV="1">
            <a:off x="421585" y="895418"/>
            <a:ext cx="8137525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rot="1080000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示例：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看着窗外如烟似雾的秋雨，思绪一下子飞回到了儿时的故乡。同样是空前的秋雨，一群小孩在细雨中嬉戏，砖块铺砌的小院中栽有一棵粗大的</a:t>
            </a:r>
            <a:r>
              <a:rPr kumimoji="0" lang="zh-CN" altLang="en-US" sz="2400" b="1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柿子树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，树上挂着一个个火红的“小灯笼”。等到熟透的柿子变软后，一群群鸟儿总会在这里停留，尽情地享受那火红的甜蜜，静谧的村庄也变得热闹起来。我爱故乡的秋天，希望我的故乡能一直这样美丽。</a:t>
            </a:r>
          </a:p>
        </p:txBody>
      </p:sp>
      <p:grpSp>
        <p:nvGrpSpPr>
          <p:cNvPr id="3" name="组合 8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课下作业</a:t>
              </a: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438239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文本框 3"/>
          <p:cNvSpPr txBox="1">
            <a:spLocks noChangeArrowheads="1"/>
          </p:cNvSpPr>
          <p:nvPr/>
        </p:nvSpPr>
        <p:spPr bwMode="auto">
          <a:xfrm>
            <a:off x="651727" y="1419225"/>
            <a:ext cx="7834197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宋体" panose="02010600030101010101" pitchFamily="2" charset="-122"/>
                <a:ea typeface="宋体" pitchFamily="2" charset="-122"/>
                <a:cs typeface="Xingkai SC"/>
              </a:rPr>
              <a:t>七彩课堂  伴你成长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7" name="组合 8"/>
          <p:cNvGrpSpPr/>
          <p:nvPr/>
        </p:nvGrpSpPr>
        <p:grpSpPr bwMode="auto">
          <a:xfrm>
            <a:off x="0" y="31750"/>
            <a:ext cx="2051050" cy="523875"/>
            <a:chOff x="0" y="-63"/>
            <a:chExt cx="3231" cy="824"/>
          </a:xfrm>
        </p:grpSpPr>
        <p:sp>
          <p:nvSpPr>
            <p:cNvPr id="4506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知识备查</a:t>
              </a: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0" y="701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</p:grpSp>
      <p:sp>
        <p:nvSpPr>
          <p:cNvPr id="45058" name="Rectangle 3"/>
          <p:cNvSpPr txBox="1">
            <a:spLocks noChangeArrowheads="1"/>
          </p:cNvSpPr>
          <p:nvPr/>
        </p:nvSpPr>
        <p:spPr bwMode="auto">
          <a:xfrm>
            <a:off x="3635896" y="1059582"/>
            <a:ext cx="5112568" cy="35283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257175" lvl="0" algn="just" defTabSz="685800">
              <a:lnSpc>
                <a:spcPts val="5500"/>
              </a:lnSpc>
              <a:spcBef>
                <a:spcPct val="20000"/>
              </a:spcBef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3200" b="1" i="0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金色花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，即“黄兰”，木兰科常绿乔木，树形高大，开金黄色花朵。印度将其视为圣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树。又译作“瞻波伽”。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7" name="Picture 2" descr="dddddd 拷贝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753816"/>
            <a:ext cx="3030488" cy="3674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8"/>
          <p:cNvGrpSpPr/>
          <p:nvPr/>
        </p:nvGrpSpPr>
        <p:grpSpPr bwMode="auto">
          <a:xfrm>
            <a:off x="0" y="31750"/>
            <a:ext cx="2051050" cy="523875"/>
            <a:chOff x="0" y="-63"/>
            <a:chExt cx="3231" cy="823"/>
          </a:xfrm>
        </p:grpSpPr>
        <p:sp>
          <p:nvSpPr>
            <p:cNvPr id="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预习检查</a:t>
              </a: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0" y="700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6" name="矩形 9"/>
          <p:cNvSpPr>
            <a:spLocks noChangeArrowheads="1"/>
          </p:cNvSpPr>
          <p:nvPr/>
        </p:nvSpPr>
        <p:spPr bwMode="auto">
          <a:xfrm>
            <a:off x="692150" y="1612107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匿</a:t>
            </a:r>
            <a:endParaRPr kumimoji="0" lang="zh-CN" altLang="en-US" sz="40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7" name="矩形 10"/>
          <p:cNvSpPr>
            <a:spLocks noChangeArrowheads="1"/>
          </p:cNvSpPr>
          <p:nvPr/>
        </p:nvSpPr>
        <p:spPr bwMode="auto">
          <a:xfrm>
            <a:off x="2484438" y="1612107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沐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8" name="矩形 11"/>
          <p:cNvSpPr>
            <a:spLocks noChangeArrowheads="1"/>
          </p:cNvSpPr>
          <p:nvPr/>
        </p:nvSpPr>
        <p:spPr bwMode="auto">
          <a:xfrm>
            <a:off x="4192588" y="1612107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嗅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9" name="矩形 12"/>
          <p:cNvSpPr>
            <a:spLocks noChangeArrowheads="1"/>
          </p:cNvSpPr>
          <p:nvPr/>
        </p:nvSpPr>
        <p:spPr bwMode="auto">
          <a:xfrm>
            <a:off x="5889625" y="1612107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梗</a:t>
            </a:r>
          </a:p>
        </p:txBody>
      </p:sp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7240588" y="1612176"/>
            <a:ext cx="6976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祷</a:t>
            </a:r>
          </a:p>
        </p:txBody>
      </p:sp>
      <p:sp>
        <p:nvSpPr>
          <p:cNvPr id="11" name="矩形 14"/>
          <p:cNvSpPr>
            <a:spLocks noChangeArrowheads="1"/>
          </p:cNvSpPr>
          <p:nvPr/>
        </p:nvSpPr>
        <p:spPr bwMode="auto">
          <a:xfrm>
            <a:off x="764828" y="2779186"/>
            <a:ext cx="1358900" cy="605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57175" indent="-257175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257175" marR="0" lvl="0" indent="-257175" algn="l" defTabSz="685800" rtl="0" eaLnBrk="1" fontAlgn="base" latinLnBrk="0" hangingPunct="1">
              <a:lnSpc>
                <a:spcPts val="4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徘徊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12" name="矩形 15"/>
          <p:cNvSpPr>
            <a:spLocks noChangeArrowheads="1"/>
          </p:cNvSpPr>
          <p:nvPr/>
        </p:nvSpPr>
        <p:spPr bwMode="auto">
          <a:xfrm>
            <a:off x="2937396" y="2727821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瑞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13" name="矩形 16"/>
          <p:cNvSpPr>
            <a:spLocks noChangeArrowheads="1"/>
          </p:cNvSpPr>
          <p:nvPr/>
        </p:nvSpPr>
        <p:spPr bwMode="auto">
          <a:xfrm>
            <a:off x="4067944" y="2727890"/>
            <a:ext cx="146706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菡 萏</a:t>
            </a:r>
          </a:p>
        </p:txBody>
      </p:sp>
      <p:sp>
        <p:nvSpPr>
          <p:cNvPr id="14" name="矩形 17"/>
          <p:cNvSpPr>
            <a:spLocks noChangeArrowheads="1"/>
          </p:cNvSpPr>
          <p:nvPr/>
        </p:nvSpPr>
        <p:spPr bwMode="auto">
          <a:xfrm>
            <a:off x="5868144" y="2727821"/>
            <a:ext cx="7096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欹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15" name="矩形 18"/>
          <p:cNvSpPr>
            <a:spLocks noChangeArrowheads="1"/>
          </p:cNvSpPr>
          <p:nvPr/>
        </p:nvSpPr>
        <p:spPr bwMode="auto">
          <a:xfrm>
            <a:off x="7256463" y="2727821"/>
            <a:ext cx="7000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衍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16" name="矩形 19"/>
          <p:cNvSpPr>
            <a:spLocks noChangeArrowheads="1"/>
          </p:cNvSpPr>
          <p:nvPr/>
        </p:nvSpPr>
        <p:spPr bwMode="auto">
          <a:xfrm>
            <a:off x="620712" y="3784848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遮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17" name="矩形 20"/>
          <p:cNvSpPr>
            <a:spLocks noChangeArrowheads="1"/>
          </p:cNvSpPr>
          <p:nvPr/>
        </p:nvSpPr>
        <p:spPr bwMode="auto">
          <a:xfrm>
            <a:off x="2340322" y="3784917"/>
            <a:ext cx="121058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荫蔽</a:t>
            </a:r>
          </a:p>
        </p:txBody>
      </p:sp>
      <p:sp>
        <p:nvSpPr>
          <p:cNvPr id="18" name="矩形 21"/>
          <p:cNvSpPr>
            <a:spLocks noChangeArrowheads="1"/>
          </p:cNvSpPr>
          <p:nvPr/>
        </p:nvSpPr>
        <p:spPr bwMode="auto">
          <a:xfrm>
            <a:off x="4523015" y="3784917"/>
            <a:ext cx="6976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蒂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19" name="矩形 22"/>
          <p:cNvSpPr>
            <a:spLocks noChangeArrowheads="1"/>
          </p:cNvSpPr>
          <p:nvPr/>
        </p:nvSpPr>
        <p:spPr bwMode="auto">
          <a:xfrm>
            <a:off x="5796136" y="3784848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姊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187450" y="1634409"/>
            <a:ext cx="7000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笑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2987675" y="1634478"/>
            <a:ext cx="6976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浴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4664075" y="1619610"/>
            <a:ext cx="6976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到</a:t>
            </a: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2433340" y="2727821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花</a:t>
            </a: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6321772" y="2732923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斜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1116012" y="3817031"/>
            <a:ext cx="700088" cy="643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拦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6371510" y="3787295"/>
            <a:ext cx="635000" cy="643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妹</a:t>
            </a: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755576" y="1203598"/>
            <a:ext cx="4876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itchFamily="34" charset="0"/>
                <a:ea typeface="微软雅黑" pitchFamily="34" charset="-122"/>
                <a:cs typeface="+mn-cs"/>
              </a:rPr>
              <a:t>nì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语拼音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2483768" y="1203598"/>
            <a:ext cx="72648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itchFamily="34" charset="0"/>
                <a:ea typeface="微软雅黑" pitchFamily="34" charset="-122"/>
                <a:cs typeface="+mn-cs"/>
              </a:rPr>
              <a:t>mù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语拼音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4211960" y="1203598"/>
            <a:ext cx="6703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itchFamily="34" charset="0"/>
                <a:ea typeface="微软雅黑" pitchFamily="34" charset="-122"/>
                <a:cs typeface="+mn-cs"/>
              </a:rPr>
              <a:t>xiù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语拼音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5796136" y="1203598"/>
            <a:ext cx="9877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itchFamily="34" charset="0"/>
                <a:ea typeface="微软雅黑" pitchFamily="34" charset="-122"/>
                <a:cs typeface="+mn-cs"/>
              </a:rPr>
              <a:t>ɡěnɡ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语拼音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7240588" y="1203598"/>
            <a:ext cx="8082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itchFamily="34" charset="0"/>
                <a:ea typeface="黑体" pitchFamily="49" charset="-122"/>
                <a:cs typeface="+mn-cs"/>
              </a:rPr>
              <a:t>dǎo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语拼音" pitchFamily="34" charset="0"/>
              <a:ea typeface="黑体" pitchFamily="49" charset="-122"/>
              <a:cs typeface="+mn-cs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688592" y="2338040"/>
            <a:ext cx="15071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itchFamily="34" charset="0"/>
                <a:ea typeface="微软雅黑" pitchFamily="34" charset="-122"/>
                <a:cs typeface="+mn-cs"/>
              </a:rPr>
              <a:t>pái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itchFamily="34" charset="0"/>
                <a:ea typeface="微软雅黑" pitchFamily="34" charset="-122"/>
                <a:cs typeface="+mn-cs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itchFamily="34" charset="0"/>
                <a:ea typeface="微软雅黑" pitchFamily="34" charset="-122"/>
                <a:cs typeface="+mn-cs"/>
              </a:rPr>
              <a:t>huái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语拼音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2925572" y="2338040"/>
            <a:ext cx="6383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itchFamily="34" charset="0"/>
                <a:ea typeface="微软雅黑" pitchFamily="34" charset="-122"/>
                <a:cs typeface="+mn-cs"/>
              </a:rPr>
              <a:t>ruì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语拼音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4067944" y="2338040"/>
            <a:ext cx="15440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itchFamily="34" charset="0"/>
                <a:ea typeface="微软雅黑" pitchFamily="34" charset="-122"/>
                <a:cs typeface="+mn-cs"/>
              </a:rPr>
              <a:t>hàn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itchFamily="34" charset="0"/>
                <a:ea typeface="微软雅黑" pitchFamily="34" charset="-122"/>
                <a:cs typeface="+mn-cs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itchFamily="34" charset="0"/>
                <a:ea typeface="微软雅黑" pitchFamily="34" charset="-122"/>
                <a:cs typeface="+mn-cs"/>
              </a:rPr>
              <a:t>dàn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语拼音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5940152" y="2338040"/>
            <a:ext cx="5982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itchFamily="34" charset="0"/>
                <a:ea typeface="微软雅黑" pitchFamily="34" charset="-122"/>
                <a:cs typeface="+mn-cs"/>
              </a:rPr>
              <a:t>qī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itchFamily="34" charset="0"/>
                <a:ea typeface="微软雅黑" pitchFamily="34" charset="-122"/>
                <a:cs typeface="+mn-cs"/>
              </a:rPr>
              <a:t>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7236296" y="2338040"/>
            <a:ext cx="9140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itchFamily="34" charset="0"/>
                <a:ea typeface="微软雅黑" pitchFamily="34" charset="-122"/>
                <a:cs typeface="+mn-cs"/>
              </a:rPr>
              <a:t>yǎn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itchFamily="34" charset="0"/>
                <a:ea typeface="微软雅黑" pitchFamily="34" charset="-122"/>
                <a:cs typeface="+mn-cs"/>
              </a:rPr>
              <a:t>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683568" y="3437128"/>
            <a:ext cx="7697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itchFamily="34" charset="0"/>
                <a:ea typeface="微软雅黑" pitchFamily="34" charset="-122"/>
                <a:cs typeface="+mn-cs"/>
              </a:rPr>
              <a:t>zhē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语拼音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2411760" y="3437128"/>
            <a:ext cx="12839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itchFamily="34" charset="0"/>
                <a:ea typeface="微软雅黑" pitchFamily="34" charset="-122"/>
                <a:cs typeface="+mn-cs"/>
              </a:rPr>
              <a:t>yīn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itchFamily="34" charset="0"/>
                <a:ea typeface="微软雅黑" pitchFamily="34" charset="-122"/>
                <a:cs typeface="+mn-cs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itchFamily="34" charset="0"/>
                <a:ea typeface="微软雅黑" pitchFamily="34" charset="-122"/>
                <a:cs typeface="+mn-cs"/>
              </a:rPr>
              <a:t>bì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语拼音" pitchFamily="34" charset="0"/>
              <a:ea typeface="微软雅黑" pitchFamily="34" charset="-122"/>
              <a:cs typeface="+mn-cs"/>
            </a:endParaRPr>
          </a:p>
        </p:txBody>
      </p:sp>
      <p:grpSp>
        <p:nvGrpSpPr>
          <p:cNvPr id="47" name="组合 2"/>
          <p:cNvGrpSpPr>
            <a:grpSpLocks/>
          </p:cNvGrpSpPr>
          <p:nvPr/>
        </p:nvGrpSpPr>
        <p:grpSpPr bwMode="auto">
          <a:xfrm>
            <a:off x="467544" y="555526"/>
            <a:ext cx="1497013" cy="566737"/>
            <a:chOff x="752475" y="598488"/>
            <a:chExt cx="1497013" cy="566737"/>
          </a:xfrm>
        </p:grpSpPr>
        <p:sp>
          <p:nvSpPr>
            <p:cNvPr id="48" name="圆角矩形 47">
              <a:extLst/>
            </p:cNvPr>
            <p:cNvSpPr/>
            <p:nvPr/>
          </p:nvSpPr>
          <p:spPr>
            <a:xfrm rot="20326116">
              <a:off x="1746250" y="719138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49" name="圆角矩形 48">
              <a:extLst/>
            </p:cNvPr>
            <p:cNvSpPr/>
            <p:nvPr/>
          </p:nvSpPr>
          <p:spPr>
            <a:xfrm rot="319204">
              <a:off x="1258888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50" name="圆角矩形 49">
              <a:extLst/>
            </p:cNvPr>
            <p:cNvSpPr/>
            <p:nvPr/>
          </p:nvSpPr>
          <p:spPr>
            <a:xfrm rot="21148334">
              <a:off x="7874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51" name="矩形 1"/>
            <p:cNvSpPr>
              <a:spLocks noChangeArrowheads="1"/>
            </p:cNvSpPr>
            <p:nvPr/>
          </p:nvSpPr>
          <p:spPr bwMode="auto">
            <a:xfrm>
              <a:off x="752475" y="598488"/>
              <a:ext cx="1497013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dist" defTabSz="914400" rtl="0" eaLnBrk="1" fontAlgn="base" latinLnBrk="0" hangingPunct="1">
                <a:lnSpc>
                  <a:spcPts val="43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 pitchFamily="49" charset="-122"/>
                  <a:ea typeface="楷体" pitchFamily="49" charset="-122"/>
                  <a:cs typeface="+mn-cs"/>
                </a:rPr>
                <a:t>读一读</a:t>
              </a:r>
            </a:p>
          </p:txBody>
        </p:sp>
      </p:grp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7834813" y="1612176"/>
            <a:ext cx="6976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告</a:t>
            </a:r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4018959" y="3784917"/>
            <a:ext cx="6976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并</a:t>
            </a: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4572000" y="3488690"/>
            <a:ext cx="641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itchFamily="34" charset="0"/>
                <a:ea typeface="微软雅黑" pitchFamily="34" charset="-122"/>
                <a:cs typeface="+mn-cs"/>
              </a:rPr>
              <a:t>dì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语拼音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5946267" y="3488690"/>
            <a:ext cx="641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itchFamily="34" charset="0"/>
                <a:ea typeface="微软雅黑" pitchFamily="34" charset="-122"/>
                <a:cs typeface="+mn-cs"/>
              </a:rPr>
              <a:t>zǐ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语拼音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110383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5" grpId="0"/>
      <p:bldP spid="26" grpId="0"/>
      <p:bldP spid="28" grpId="0"/>
      <p:bldP spid="30" grpId="0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52" grpId="0"/>
      <p:bldP spid="54" grpId="0"/>
      <p:bldP spid="53" grpId="0"/>
      <p:bldP spid="53" grpId="1"/>
      <p:bldP spid="55" grpId="0"/>
      <p:bldP spid="5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35" name="矩形 24"/>
          <p:cNvSpPr>
            <a:spLocks noChangeArrowheads="1"/>
          </p:cNvSpPr>
          <p:nvPr/>
        </p:nvSpPr>
        <p:spPr bwMode="auto">
          <a:xfrm>
            <a:off x="897210" y="2940862"/>
            <a:ext cx="1439863" cy="1333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（     ）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/>
              <a:ea typeface="楷体"/>
              <a:cs typeface="楷体"/>
            </a:endParaRPr>
          </a:p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（     ）</a:t>
            </a:r>
          </a:p>
        </p:txBody>
      </p:sp>
      <p:grpSp>
        <p:nvGrpSpPr>
          <p:cNvPr id="47105" name="组合 1"/>
          <p:cNvGrpSpPr/>
          <p:nvPr/>
        </p:nvGrpSpPr>
        <p:grpSpPr bwMode="auto">
          <a:xfrm>
            <a:off x="539552" y="598488"/>
            <a:ext cx="1498600" cy="566737"/>
            <a:chOff x="611188" y="598488"/>
            <a:chExt cx="1498600" cy="566737"/>
          </a:xfrm>
        </p:grpSpPr>
        <p:sp>
          <p:nvSpPr>
            <p:cNvPr id="5" name="圆角矩形 4"/>
            <p:cNvSpPr/>
            <p:nvPr/>
          </p:nvSpPr>
          <p:spPr>
            <a:xfrm rot="20326116">
              <a:off x="1604963" y="71913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 rot="319204">
              <a:off x="1119188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21148334">
              <a:off x="646113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47127" name="矩形 1"/>
            <p:cNvSpPr>
              <a:spLocks noChangeArrowheads="1"/>
            </p:cNvSpPr>
            <p:nvPr/>
          </p:nvSpPr>
          <p:spPr bwMode="auto">
            <a:xfrm>
              <a:off x="611188" y="598488"/>
              <a:ext cx="1498600" cy="566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dist" defTabSz="914400" rtl="0" eaLnBrk="0" fontAlgn="base" latinLnBrk="0" hangingPunct="0">
                <a:lnSpc>
                  <a:spcPts val="43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/>
                  <a:ea typeface="楷体"/>
                  <a:cs typeface="楷体"/>
                </a:rPr>
                <a:t>多音字</a:t>
              </a:r>
            </a:p>
          </p:txBody>
        </p:sp>
      </p:grpSp>
      <p:grpSp>
        <p:nvGrpSpPr>
          <p:cNvPr id="47106" name="组合 8"/>
          <p:cNvGrpSpPr/>
          <p:nvPr/>
        </p:nvGrpSpPr>
        <p:grpSpPr bwMode="auto">
          <a:xfrm>
            <a:off x="0" y="31750"/>
            <a:ext cx="2051050" cy="523875"/>
            <a:chOff x="0" y="-63"/>
            <a:chExt cx="3231" cy="823"/>
          </a:xfrm>
        </p:grpSpPr>
        <p:sp>
          <p:nvSpPr>
            <p:cNvPr id="4712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预习检查</a:t>
              </a:r>
            </a:p>
          </p:txBody>
        </p:sp>
        <p:cxnSp>
          <p:nvCxnSpPr>
            <p:cNvPr id="35" name="直线连接符 9"/>
            <p:cNvCxnSpPr/>
            <p:nvPr/>
          </p:nvCxnSpPr>
          <p:spPr>
            <a:xfrm>
              <a:off x="0" y="700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菱形 35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</p:grpSp>
      <p:sp>
        <p:nvSpPr>
          <p:cNvPr id="47107" name="矩形 24"/>
          <p:cNvSpPr>
            <a:spLocks noChangeArrowheads="1"/>
          </p:cNvSpPr>
          <p:nvPr/>
        </p:nvSpPr>
        <p:spPr bwMode="auto">
          <a:xfrm>
            <a:off x="857251" y="1347614"/>
            <a:ext cx="1554162" cy="1333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（     ）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/>
              <a:ea typeface="楷体"/>
              <a:cs typeface="楷体"/>
            </a:endParaRPr>
          </a:p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（     ）</a:t>
            </a: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5239321" y="1203598"/>
            <a:ext cx="3708400" cy="1479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（     ）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/>
              <a:ea typeface="楷体"/>
              <a:cs typeface="楷体"/>
            </a:endParaRPr>
          </a:p>
          <a:p>
            <a:pPr marL="0" marR="0" lvl="0" indent="0" algn="l" defTabSz="914400" rtl="0" eaLnBrk="1" fontAlgn="base" latinLnBrk="0" hangingPunct="1">
              <a:lnSpc>
                <a:spcPct val="1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（     ）</a:t>
            </a: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388938" y="1669877"/>
            <a:ext cx="630237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荷</a:t>
            </a:r>
          </a:p>
        </p:txBody>
      </p:sp>
      <p:sp>
        <p:nvSpPr>
          <p:cNvPr id="28" name="左大括号 27"/>
          <p:cNvSpPr/>
          <p:nvPr/>
        </p:nvSpPr>
        <p:spPr>
          <a:xfrm>
            <a:off x="757858" y="1687339"/>
            <a:ext cx="285750" cy="766763"/>
          </a:xfrm>
          <a:prstGeom prst="leftBrace">
            <a:avLst>
              <a:gd name="adj1" fmla="val 29355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4644008" y="1721123"/>
            <a:ext cx="63023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悄</a:t>
            </a:r>
          </a:p>
        </p:txBody>
      </p:sp>
      <p:sp>
        <p:nvSpPr>
          <p:cNvPr id="30" name="矩形 29"/>
          <p:cNvSpPr/>
          <p:nvPr/>
        </p:nvSpPr>
        <p:spPr>
          <a:xfrm>
            <a:off x="1356395" y="1490489"/>
            <a:ext cx="695325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汉语拼音" panose="000B0604020202020204" pitchFamily="34" charset="0"/>
                <a:ea typeface="微软雅黑"/>
                <a:cs typeface="汉语拼音" panose="000B0604020202020204" pitchFamily="34" charset="0"/>
              </a:rPr>
              <a:t>hé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汉语拼音" panose="000B0604020202020204" pitchFamily="34" charset="0"/>
              <a:ea typeface="微软雅黑"/>
              <a:cs typeface="汉语拼音" panose="00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356395" y="2133427"/>
            <a:ext cx="685800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汉语拼音" panose="000B0604020202020204" pitchFamily="34" charset="0"/>
                <a:ea typeface="微软雅黑"/>
                <a:cs typeface="汉语拼音" panose="000B0604020202020204" pitchFamily="34" charset="0"/>
              </a:rPr>
              <a:t>hè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汉语拼音" panose="000B0604020202020204" pitchFamily="34" charset="0"/>
              <a:ea typeface="微软雅黑"/>
              <a:cs typeface="汉语拼音" panose="000B0604020202020204" pitchFamily="34" charset="0"/>
            </a:endParaRPr>
          </a:p>
        </p:txBody>
      </p:sp>
      <p:sp>
        <p:nvSpPr>
          <p:cNvPr id="32" name="左大括号 31"/>
          <p:cNvSpPr/>
          <p:nvPr/>
        </p:nvSpPr>
        <p:spPr>
          <a:xfrm>
            <a:off x="5139308" y="1679848"/>
            <a:ext cx="287338" cy="766762"/>
          </a:xfrm>
          <a:prstGeom prst="leftBrace">
            <a:avLst>
              <a:gd name="adj1" fmla="val 31562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653261" y="1398041"/>
            <a:ext cx="1074738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汉语拼音" panose="000B0604020202020204" pitchFamily="34" charset="0"/>
                <a:ea typeface="微软雅黑"/>
                <a:cs typeface="汉语拼音" panose="000B0604020202020204" pitchFamily="34" charset="0"/>
              </a:rPr>
              <a:t>qiǎo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汉语拼音" panose="000B0604020202020204" pitchFamily="34" charset="0"/>
              <a:ea typeface="微软雅黑"/>
              <a:cs typeface="汉语拼音" panose="00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653261" y="2076028"/>
            <a:ext cx="1139825" cy="457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汉语拼音" panose="000B0604020202020204" pitchFamily="34" charset="0"/>
                <a:ea typeface="微软雅黑"/>
                <a:cs typeface="汉语拼音" panose="000B0604020202020204" pitchFamily="34" charset="0"/>
              </a:rPr>
              <a:t>qiāo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汉语拼音" panose="000B0604020202020204" pitchFamily="34" charset="0"/>
              <a:ea typeface="微软雅黑"/>
              <a:cs typeface="汉语拼音" panose="000B0604020202020204" pitchFamily="34" charset="0"/>
            </a:endParaRPr>
          </a:p>
        </p:txBody>
      </p:sp>
      <p:sp>
        <p:nvSpPr>
          <p:cNvPr id="47117" name="矩形 36"/>
          <p:cNvSpPr>
            <a:spLocks noChangeArrowheads="1"/>
          </p:cNvSpPr>
          <p:nvPr/>
        </p:nvSpPr>
        <p:spPr bwMode="auto">
          <a:xfrm>
            <a:off x="2124075" y="1490489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荷叶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18" name="矩形 37"/>
          <p:cNvSpPr>
            <a:spLocks noChangeArrowheads="1"/>
          </p:cNvSpPr>
          <p:nvPr/>
        </p:nvSpPr>
        <p:spPr bwMode="auto">
          <a:xfrm>
            <a:off x="2124075" y="1932122"/>
            <a:ext cx="1409700" cy="712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荷枪实弹</a:t>
            </a:r>
          </a:p>
        </p:txBody>
      </p:sp>
      <p:sp>
        <p:nvSpPr>
          <p:cNvPr id="47119" name="矩形 39"/>
          <p:cNvSpPr>
            <a:spLocks noChangeArrowheads="1"/>
          </p:cNvSpPr>
          <p:nvPr/>
        </p:nvSpPr>
        <p:spPr bwMode="auto">
          <a:xfrm>
            <a:off x="6661721" y="1427435"/>
            <a:ext cx="14097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悄然无声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20" name="矩形 40"/>
          <p:cNvSpPr>
            <a:spLocks noChangeArrowheads="1"/>
          </p:cNvSpPr>
          <p:nvPr/>
        </p:nvSpPr>
        <p:spPr bwMode="auto">
          <a:xfrm>
            <a:off x="6661721" y="2148160"/>
            <a:ext cx="11033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静悄悄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矩形 26"/>
          <p:cNvSpPr>
            <a:spLocks noChangeArrowheads="1"/>
          </p:cNvSpPr>
          <p:nvPr/>
        </p:nvSpPr>
        <p:spPr bwMode="auto">
          <a:xfrm>
            <a:off x="388938" y="3259138"/>
            <a:ext cx="630237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荫</a:t>
            </a:r>
          </a:p>
        </p:txBody>
      </p:sp>
      <p:sp>
        <p:nvSpPr>
          <p:cNvPr id="3" name="左大括号 27"/>
          <p:cNvSpPr/>
          <p:nvPr/>
        </p:nvSpPr>
        <p:spPr>
          <a:xfrm>
            <a:off x="757858" y="3276600"/>
            <a:ext cx="285750" cy="766763"/>
          </a:xfrm>
          <a:prstGeom prst="leftBrace">
            <a:avLst>
              <a:gd name="adj1" fmla="val 29355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sp>
        <p:nvSpPr>
          <p:cNvPr id="4" name="矩形 29"/>
          <p:cNvSpPr/>
          <p:nvPr/>
        </p:nvSpPr>
        <p:spPr>
          <a:xfrm>
            <a:off x="1356395" y="3033534"/>
            <a:ext cx="695325" cy="457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汉语拼音" panose="000B0604020202020204" pitchFamily="34" charset="0"/>
                <a:ea typeface="微软雅黑" panose="020B0503020204020204" pitchFamily="34" charset="-122"/>
                <a:cs typeface="汉语拼音" panose="000B0604020202020204" pitchFamily="34" charset="0"/>
              </a:rPr>
              <a:t>yīn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汉语拼音" panose="000B0604020202020204" pitchFamily="34" charset="0"/>
              <a:ea typeface="微软雅黑" panose="020B0503020204020204" pitchFamily="34" charset="-122"/>
              <a:cs typeface="汉语拼音" panose="000B0604020202020204" pitchFamily="34" charset="0"/>
            </a:endParaRPr>
          </a:p>
        </p:txBody>
      </p:sp>
      <p:sp>
        <p:nvSpPr>
          <p:cNvPr id="8" name="矩形 30"/>
          <p:cNvSpPr/>
          <p:nvPr/>
        </p:nvSpPr>
        <p:spPr>
          <a:xfrm>
            <a:off x="1356395" y="3681606"/>
            <a:ext cx="685800" cy="457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汉语拼音" panose="000B0604020202020204" pitchFamily="34" charset="0"/>
                <a:ea typeface="微软雅黑" panose="020B0503020204020204" pitchFamily="34" charset="-122"/>
                <a:cs typeface="汉语拼音" panose="000B0604020202020204" pitchFamily="34" charset="0"/>
              </a:rPr>
              <a:t>yìn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汉语拼音" panose="000B0604020202020204" pitchFamily="34" charset="0"/>
              <a:ea typeface="微软雅黑" panose="020B0503020204020204" pitchFamily="34" charset="-122"/>
              <a:cs typeface="汉语拼音" panose="000B0604020202020204" pitchFamily="34" charset="0"/>
            </a:endParaRPr>
          </a:p>
        </p:txBody>
      </p:sp>
      <p:sp>
        <p:nvSpPr>
          <p:cNvPr id="47133" name="矩形 36"/>
          <p:cNvSpPr>
            <a:spLocks noChangeArrowheads="1"/>
          </p:cNvSpPr>
          <p:nvPr/>
        </p:nvSpPr>
        <p:spPr bwMode="auto">
          <a:xfrm>
            <a:off x="2124075" y="3079750"/>
            <a:ext cx="156368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绿树成荫 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34" name="矩形 37"/>
          <p:cNvSpPr>
            <a:spLocks noChangeArrowheads="1"/>
          </p:cNvSpPr>
          <p:nvPr/>
        </p:nvSpPr>
        <p:spPr bwMode="auto">
          <a:xfrm>
            <a:off x="2124075" y="3508375"/>
            <a:ext cx="796925" cy="712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荫庇</a:t>
            </a:r>
          </a:p>
        </p:txBody>
      </p:sp>
      <p:sp>
        <p:nvSpPr>
          <p:cNvPr id="47136" name="矩形 24"/>
          <p:cNvSpPr>
            <a:spLocks noChangeArrowheads="1"/>
          </p:cNvSpPr>
          <p:nvPr/>
        </p:nvSpPr>
        <p:spPr bwMode="auto">
          <a:xfrm>
            <a:off x="5352511" y="2884292"/>
            <a:ext cx="1511300" cy="1333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（     ）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/>
              <a:ea typeface="楷体"/>
              <a:cs typeface="楷体"/>
            </a:endParaRPr>
          </a:p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（     ）</a:t>
            </a:r>
          </a:p>
        </p:txBody>
      </p:sp>
      <p:sp>
        <p:nvSpPr>
          <p:cNvPr id="9" name="矩形 26"/>
          <p:cNvSpPr>
            <a:spLocks noChangeArrowheads="1"/>
          </p:cNvSpPr>
          <p:nvPr/>
        </p:nvSpPr>
        <p:spPr bwMode="auto">
          <a:xfrm>
            <a:off x="4714875" y="3219450"/>
            <a:ext cx="630237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应</a:t>
            </a:r>
          </a:p>
        </p:txBody>
      </p:sp>
      <p:sp>
        <p:nvSpPr>
          <p:cNvPr id="10" name="左大括号 27"/>
          <p:cNvSpPr/>
          <p:nvPr/>
        </p:nvSpPr>
        <p:spPr>
          <a:xfrm>
            <a:off x="5210175" y="3219450"/>
            <a:ext cx="285750" cy="766763"/>
          </a:xfrm>
          <a:prstGeom prst="leftBrace">
            <a:avLst>
              <a:gd name="adj1" fmla="val 29355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sp>
        <p:nvSpPr>
          <p:cNvPr id="47139" name="矩形 36"/>
          <p:cNvSpPr>
            <a:spLocks noChangeArrowheads="1"/>
          </p:cNvSpPr>
          <p:nvPr/>
        </p:nvSpPr>
        <p:spPr bwMode="auto">
          <a:xfrm>
            <a:off x="6732588" y="3082776"/>
            <a:ext cx="7969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应该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40" name="矩形 37"/>
          <p:cNvSpPr>
            <a:spLocks noChangeArrowheads="1"/>
          </p:cNvSpPr>
          <p:nvPr/>
        </p:nvSpPr>
        <p:spPr bwMode="auto">
          <a:xfrm>
            <a:off x="6732588" y="3443139"/>
            <a:ext cx="1409700" cy="712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/>
                <a:ea typeface="楷体"/>
                <a:cs typeface="楷体"/>
              </a:rPr>
              <a:t>应接不暇</a:t>
            </a:r>
          </a:p>
        </p:txBody>
      </p:sp>
      <p:sp>
        <p:nvSpPr>
          <p:cNvPr id="47142" name="矩形 29"/>
          <p:cNvSpPr>
            <a:spLocks noChangeArrowheads="1"/>
          </p:cNvSpPr>
          <p:nvPr/>
        </p:nvSpPr>
        <p:spPr bwMode="auto">
          <a:xfrm>
            <a:off x="5724401" y="3035866"/>
            <a:ext cx="12954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汉语拼音" panose="000B0604020202020204" pitchFamily="34" charset="0"/>
                <a:ea typeface="微软雅黑" panose="020B0503020204020204" pitchFamily="34" charset="-122"/>
                <a:cs typeface="汉语拼音" panose="000B0604020202020204" pitchFamily="34" charset="0"/>
              </a:rPr>
              <a:t>yīng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汉语拼音" panose="000B0604020202020204" pitchFamily="34" charset="0"/>
              <a:ea typeface="微软雅黑" panose="020B0503020204020204" pitchFamily="34" charset="-122"/>
              <a:cs typeface="汉语拼音" panose="000B0604020202020204" pitchFamily="34" charset="0"/>
            </a:endParaRPr>
          </a:p>
        </p:txBody>
      </p:sp>
      <p:sp>
        <p:nvSpPr>
          <p:cNvPr id="47143" name="矩形 30"/>
          <p:cNvSpPr>
            <a:spLocks noChangeArrowheads="1"/>
          </p:cNvSpPr>
          <p:nvPr/>
        </p:nvSpPr>
        <p:spPr bwMode="auto">
          <a:xfrm>
            <a:off x="5724128" y="3626798"/>
            <a:ext cx="9366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汉语拼音" panose="000B0604020202020204" pitchFamily="34" charset="0"/>
                <a:ea typeface="微软雅黑" panose="020B0503020204020204" pitchFamily="34" charset="-122"/>
                <a:cs typeface="汉语拼音" panose="000B0604020202020204" pitchFamily="34" charset="0"/>
              </a:rPr>
              <a:t>yìng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汉语拼音" panose="000B0604020202020204" pitchFamily="34" charset="0"/>
              <a:ea typeface="微软雅黑" panose="020B0503020204020204" pitchFamily="34" charset="-122"/>
              <a:cs typeface="汉语拼音" panose="00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7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7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7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7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3" grpId="0"/>
      <p:bldP spid="34" grpId="0"/>
      <p:bldP spid="4" grpId="0"/>
      <p:bldP spid="8" grpId="0"/>
      <p:bldP spid="47142" grpId="0"/>
      <p:bldP spid="471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129" name="组合 1"/>
          <p:cNvGrpSpPr/>
          <p:nvPr/>
        </p:nvGrpSpPr>
        <p:grpSpPr bwMode="auto">
          <a:xfrm>
            <a:off x="467544" y="555526"/>
            <a:ext cx="1498600" cy="566737"/>
            <a:chOff x="611188" y="598488"/>
            <a:chExt cx="1498600" cy="566737"/>
          </a:xfrm>
        </p:grpSpPr>
        <p:sp>
          <p:nvSpPr>
            <p:cNvPr id="3" name="圆角矩形 2"/>
            <p:cNvSpPr/>
            <p:nvPr/>
          </p:nvSpPr>
          <p:spPr>
            <a:xfrm rot="20326116">
              <a:off x="1604963" y="71913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 rot="319204">
              <a:off x="1119188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 rot="21148334">
              <a:off x="646113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48147" name="矩形 1"/>
            <p:cNvSpPr>
              <a:spLocks noChangeArrowheads="1"/>
            </p:cNvSpPr>
            <p:nvPr/>
          </p:nvSpPr>
          <p:spPr bwMode="auto">
            <a:xfrm>
              <a:off x="611188" y="598488"/>
              <a:ext cx="1498600" cy="566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dist" defTabSz="914400" rtl="0" eaLnBrk="0" fontAlgn="base" latinLnBrk="0" hangingPunct="0">
                <a:lnSpc>
                  <a:spcPts val="43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/>
                  <a:ea typeface="楷体"/>
                  <a:cs typeface="楷体"/>
                </a:rPr>
                <a:t>形近字</a:t>
              </a:r>
            </a:p>
          </p:txBody>
        </p:sp>
      </p:grpSp>
      <p:grpSp>
        <p:nvGrpSpPr>
          <p:cNvPr id="48130" name="组合 8"/>
          <p:cNvGrpSpPr/>
          <p:nvPr/>
        </p:nvGrpSpPr>
        <p:grpSpPr bwMode="auto">
          <a:xfrm>
            <a:off x="0" y="31750"/>
            <a:ext cx="2051050" cy="523875"/>
            <a:chOff x="0" y="-63"/>
            <a:chExt cx="3231" cy="823"/>
          </a:xfrm>
        </p:grpSpPr>
        <p:sp>
          <p:nvSpPr>
            <p:cNvPr id="4814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预习检查</a:t>
              </a:r>
            </a:p>
          </p:txBody>
        </p:sp>
        <p:cxnSp>
          <p:nvCxnSpPr>
            <p:cNvPr id="28" name="直线连接符 9"/>
            <p:cNvCxnSpPr/>
            <p:nvPr/>
          </p:nvCxnSpPr>
          <p:spPr>
            <a:xfrm>
              <a:off x="0" y="700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菱形 28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48131" name="TextBox 1"/>
          <p:cNvSpPr txBox="1">
            <a:spLocks noChangeArrowheads="1"/>
          </p:cNvSpPr>
          <p:nvPr/>
        </p:nvSpPr>
        <p:spPr bwMode="auto">
          <a:xfrm>
            <a:off x="755651" y="1417496"/>
            <a:ext cx="57599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梗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/>
            </a:endParaRPr>
          </a:p>
        </p:txBody>
      </p:sp>
      <p:sp>
        <p:nvSpPr>
          <p:cNvPr id="48132" name="TextBox 2"/>
          <p:cNvSpPr txBox="1">
            <a:spLocks noChangeArrowheads="1"/>
          </p:cNvSpPr>
          <p:nvPr/>
        </p:nvSpPr>
        <p:spPr bwMode="auto">
          <a:xfrm>
            <a:off x="706811" y="2489200"/>
            <a:ext cx="54534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lvl="0"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哽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/>
            </a:endParaRPr>
          </a:p>
        </p:txBody>
      </p:sp>
      <p:sp>
        <p:nvSpPr>
          <p:cNvPr id="20" name="TextBox 3"/>
          <p:cNvSpPr txBox="1">
            <a:spLocks noChangeArrowheads="1"/>
          </p:cNvSpPr>
          <p:nvPr/>
        </p:nvSpPr>
        <p:spPr bwMode="auto">
          <a:xfrm>
            <a:off x="4427984" y="1200398"/>
            <a:ext cx="10081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祷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8134" name="TextBox 4"/>
          <p:cNvSpPr txBox="1">
            <a:spLocks noChangeArrowheads="1"/>
          </p:cNvSpPr>
          <p:nvPr/>
        </p:nvSpPr>
        <p:spPr bwMode="auto">
          <a:xfrm>
            <a:off x="4747394" y="2424360"/>
            <a:ext cx="68870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铸</a:t>
            </a: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　</a:t>
            </a:r>
          </a:p>
        </p:txBody>
      </p:sp>
      <p:sp>
        <p:nvSpPr>
          <p:cNvPr id="48138" name="左大括号 31"/>
          <p:cNvSpPr/>
          <p:nvPr/>
        </p:nvSpPr>
        <p:spPr bwMode="auto">
          <a:xfrm>
            <a:off x="468313" y="1492250"/>
            <a:ext cx="273050" cy="1368425"/>
          </a:xfrm>
          <a:prstGeom prst="leftBrace">
            <a:avLst>
              <a:gd name="adj1" fmla="val 31787"/>
              <a:gd name="adj2" fmla="val 50000"/>
            </a:avLst>
          </a:prstGeom>
          <a:noFill/>
          <a:ln w="25400" algn="ctr">
            <a:solidFill>
              <a:srgbClr val="000000"/>
            </a:solidFill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320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/>
            </a:endParaRPr>
          </a:p>
        </p:txBody>
      </p:sp>
      <p:sp>
        <p:nvSpPr>
          <p:cNvPr id="48139" name="左大括号 32"/>
          <p:cNvSpPr/>
          <p:nvPr/>
        </p:nvSpPr>
        <p:spPr bwMode="auto">
          <a:xfrm>
            <a:off x="4501009" y="1416298"/>
            <a:ext cx="249237" cy="1416050"/>
          </a:xfrm>
          <a:prstGeom prst="leftBrace">
            <a:avLst>
              <a:gd name="adj1" fmla="val 31801"/>
              <a:gd name="adj2" fmla="val 50000"/>
            </a:avLst>
          </a:prstGeom>
          <a:noFill/>
          <a:ln w="25400" algn="ctr">
            <a:solidFill>
              <a:srgbClr val="000000"/>
            </a:solidFill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320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/>
            </a:endParaRPr>
          </a:p>
        </p:txBody>
      </p:sp>
      <p:sp>
        <p:nvSpPr>
          <p:cNvPr id="48149" name="TextBox 1"/>
          <p:cNvSpPr txBox="1">
            <a:spLocks noChangeArrowheads="1"/>
          </p:cNvSpPr>
          <p:nvPr/>
        </p:nvSpPr>
        <p:spPr bwMode="auto">
          <a:xfrm>
            <a:off x="725488" y="1916113"/>
            <a:ext cx="60615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/>
            </a:endParaRPr>
          </a:p>
        </p:txBody>
      </p:sp>
      <p:sp>
        <p:nvSpPr>
          <p:cNvPr id="48151" name="TextBox 1"/>
          <p:cNvSpPr txBox="1">
            <a:spLocks noChangeArrowheads="1"/>
          </p:cNvSpPr>
          <p:nvPr/>
        </p:nvSpPr>
        <p:spPr bwMode="auto">
          <a:xfrm>
            <a:off x="4788025" y="3077364"/>
            <a:ext cx="64807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瑞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/>
            </a:endParaRPr>
          </a:p>
        </p:txBody>
      </p:sp>
      <p:sp>
        <p:nvSpPr>
          <p:cNvPr id="48152" name="TextBox 2"/>
          <p:cNvSpPr txBox="1">
            <a:spLocks noChangeArrowheads="1"/>
          </p:cNvSpPr>
          <p:nvPr/>
        </p:nvSpPr>
        <p:spPr bwMode="auto">
          <a:xfrm>
            <a:off x="4788649" y="4363239"/>
            <a:ext cx="54534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lvl="0"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揣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/>
            </a:endParaRPr>
          </a:p>
        </p:txBody>
      </p:sp>
      <p:sp>
        <p:nvSpPr>
          <p:cNvPr id="48154" name="左大括号 31"/>
          <p:cNvSpPr/>
          <p:nvPr/>
        </p:nvSpPr>
        <p:spPr bwMode="auto">
          <a:xfrm>
            <a:off x="4511749" y="3293264"/>
            <a:ext cx="273050" cy="1368425"/>
          </a:xfrm>
          <a:prstGeom prst="leftBrace">
            <a:avLst>
              <a:gd name="adj1" fmla="val 31787"/>
              <a:gd name="adj2" fmla="val 50000"/>
            </a:avLst>
          </a:prstGeom>
          <a:noFill/>
          <a:ln w="25400" algn="ctr">
            <a:solidFill>
              <a:srgbClr val="000000"/>
            </a:solidFill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320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/>
            </a:endParaRPr>
          </a:p>
        </p:txBody>
      </p:sp>
      <p:sp>
        <p:nvSpPr>
          <p:cNvPr id="48156" name="TextBox 1"/>
          <p:cNvSpPr txBox="1">
            <a:spLocks noChangeArrowheads="1"/>
          </p:cNvSpPr>
          <p:nvPr/>
        </p:nvSpPr>
        <p:spPr bwMode="auto">
          <a:xfrm>
            <a:off x="4788025" y="3723878"/>
            <a:ext cx="64807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端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8158" name="TextBox 3"/>
          <p:cNvSpPr txBox="1">
            <a:spLocks noChangeArrowheads="1"/>
          </p:cNvSpPr>
          <p:nvPr/>
        </p:nvSpPr>
        <p:spPr bwMode="auto">
          <a:xfrm>
            <a:off x="684288" y="3360464"/>
            <a:ext cx="56786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缔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59" name="TextBox 4"/>
          <p:cNvSpPr txBox="1">
            <a:spLocks noChangeArrowheads="1"/>
          </p:cNvSpPr>
          <p:nvPr/>
        </p:nvSpPr>
        <p:spPr bwMode="auto">
          <a:xfrm>
            <a:off x="395537" y="4300538"/>
            <a:ext cx="93610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蒂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　　</a:t>
            </a:r>
          </a:p>
        </p:txBody>
      </p:sp>
      <p:sp>
        <p:nvSpPr>
          <p:cNvPr id="48162" name="左大括号 32"/>
          <p:cNvSpPr/>
          <p:nvPr/>
        </p:nvSpPr>
        <p:spPr bwMode="auto">
          <a:xfrm>
            <a:off x="531813" y="3508375"/>
            <a:ext cx="223837" cy="1200150"/>
          </a:xfrm>
          <a:prstGeom prst="leftBrace">
            <a:avLst>
              <a:gd name="adj1" fmla="val 30011"/>
              <a:gd name="adj2" fmla="val 50000"/>
            </a:avLst>
          </a:prstGeom>
          <a:noFill/>
          <a:ln w="25400" algn="ctr">
            <a:solidFill>
              <a:srgbClr val="000000"/>
            </a:solidFill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320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/>
            </a:endParaRPr>
          </a:p>
        </p:txBody>
      </p:sp>
      <p:sp>
        <p:nvSpPr>
          <p:cNvPr id="25" name="TextBox 1"/>
          <p:cNvSpPr txBox="1">
            <a:spLocks noChangeArrowheads="1"/>
          </p:cNvSpPr>
          <p:nvPr/>
        </p:nvSpPr>
        <p:spPr bwMode="auto">
          <a:xfrm>
            <a:off x="1127125" y="1419622"/>
            <a:ext cx="344487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>
              <a:defRPr/>
            </a:pP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（</a:t>
            </a:r>
            <a:r>
              <a:rPr lang="en-US" altLang="zh-CN" sz="2800" dirty="0">
                <a:solidFill>
                  <a:srgbClr val="0000FF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gěng</a:t>
            </a: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）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</a:rPr>
              <a:t>花梗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/>
            </a:endParaRPr>
          </a:p>
        </p:txBody>
      </p:sp>
      <p:sp>
        <p:nvSpPr>
          <p:cNvPr id="26" name="TextBox 1"/>
          <p:cNvSpPr txBox="1">
            <a:spLocks noChangeArrowheads="1"/>
          </p:cNvSpPr>
          <p:nvPr/>
        </p:nvSpPr>
        <p:spPr bwMode="auto">
          <a:xfrm>
            <a:off x="1115616" y="1916113"/>
            <a:ext cx="266025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（</a:t>
            </a:r>
            <a:r>
              <a:rPr lang="en-US" altLang="zh-CN" sz="2800" dirty="0">
                <a:solidFill>
                  <a:srgbClr val="0000FF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gěng</a:t>
            </a: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）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</a:rPr>
              <a:t>田埂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/>
            </a:endParaRPr>
          </a:p>
        </p:txBody>
      </p:sp>
      <p:sp>
        <p:nvSpPr>
          <p:cNvPr id="27" name="TextBox 2"/>
          <p:cNvSpPr txBox="1">
            <a:spLocks noChangeArrowheads="1"/>
          </p:cNvSpPr>
          <p:nvPr/>
        </p:nvSpPr>
        <p:spPr bwMode="auto">
          <a:xfrm>
            <a:off x="1115616" y="2452469"/>
            <a:ext cx="242726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lvl="0">
              <a:defRPr/>
            </a:pP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（</a:t>
            </a:r>
            <a:r>
              <a:rPr lang="en-US" altLang="zh-CN" sz="2800" dirty="0">
                <a:solidFill>
                  <a:srgbClr val="0000FF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gěng</a:t>
            </a: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哽咽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/>
            </a:endParaRPr>
          </a:p>
        </p:txBody>
      </p:sp>
      <p:sp>
        <p:nvSpPr>
          <p:cNvPr id="30" name="TextBox 3"/>
          <p:cNvSpPr txBox="1">
            <a:spLocks noChangeArrowheads="1"/>
          </p:cNvSpPr>
          <p:nvPr/>
        </p:nvSpPr>
        <p:spPr bwMode="auto">
          <a:xfrm>
            <a:off x="5076056" y="1203598"/>
            <a:ext cx="273630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（ </a:t>
            </a:r>
            <a:r>
              <a:rPr lang="en-US" altLang="zh-CN" sz="2800" dirty="0" smtClean="0">
                <a:solidFill>
                  <a:srgbClr val="0000FF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dǎo </a:t>
            </a: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）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祷告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" name="TextBox 4"/>
          <p:cNvSpPr txBox="1">
            <a:spLocks noChangeArrowheads="1"/>
          </p:cNvSpPr>
          <p:nvPr/>
        </p:nvSpPr>
        <p:spPr bwMode="auto">
          <a:xfrm>
            <a:off x="5035426" y="2427734"/>
            <a:ext cx="392906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>
              <a:defRPr/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（ </a:t>
            </a:r>
            <a:r>
              <a:rPr lang="en-US" altLang="zh-CN" sz="2800" dirty="0">
                <a:solidFill>
                  <a:srgbClr val="0000FF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zhù 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）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铸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造</a:t>
            </a: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　</a:t>
            </a:r>
          </a:p>
        </p:txBody>
      </p:sp>
      <p:sp>
        <p:nvSpPr>
          <p:cNvPr id="32" name="TextBox 3"/>
          <p:cNvSpPr txBox="1">
            <a:spLocks noChangeArrowheads="1"/>
          </p:cNvSpPr>
          <p:nvPr/>
        </p:nvSpPr>
        <p:spPr bwMode="auto">
          <a:xfrm>
            <a:off x="1043608" y="3363838"/>
            <a:ext cx="309562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>
              <a:defRPr/>
            </a:pP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（</a:t>
            </a:r>
            <a:r>
              <a:rPr lang="en-US" altLang="zh-CN" sz="2800" dirty="0" smtClean="0">
                <a:solidFill>
                  <a:srgbClr val="0000FF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dì</a:t>
            </a: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 ）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缔结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4"/>
          <p:cNvSpPr txBox="1">
            <a:spLocks noChangeArrowheads="1"/>
          </p:cNvSpPr>
          <p:nvPr/>
        </p:nvSpPr>
        <p:spPr bwMode="auto">
          <a:xfrm>
            <a:off x="1115616" y="4299942"/>
            <a:ext cx="367240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（</a:t>
            </a:r>
            <a:r>
              <a:rPr lang="en-US" altLang="zh-CN" sz="2800" dirty="0" smtClean="0">
                <a:solidFill>
                  <a:srgbClr val="0000FF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dì</a:t>
            </a: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 ）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并蒂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　　</a:t>
            </a:r>
          </a:p>
        </p:txBody>
      </p:sp>
      <p:sp>
        <p:nvSpPr>
          <p:cNvPr id="34" name="TextBox 1"/>
          <p:cNvSpPr txBox="1">
            <a:spLocks noChangeArrowheads="1"/>
          </p:cNvSpPr>
          <p:nvPr/>
        </p:nvSpPr>
        <p:spPr bwMode="auto">
          <a:xfrm>
            <a:off x="5148064" y="3102651"/>
            <a:ext cx="244827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（</a:t>
            </a:r>
            <a:r>
              <a:rPr lang="en-US" altLang="zh-CN" sz="2800" dirty="0" smtClean="0">
                <a:solidFill>
                  <a:srgbClr val="0000FF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 </a:t>
            </a:r>
            <a:r>
              <a:rPr lang="en-US" altLang="zh-CN" sz="2800" dirty="0">
                <a:solidFill>
                  <a:srgbClr val="0000FF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ruì </a:t>
            </a: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）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瑞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/>
              </a:rPr>
              <a:t>雪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/>
            </a:endParaRPr>
          </a:p>
        </p:txBody>
      </p:sp>
      <p:sp>
        <p:nvSpPr>
          <p:cNvPr id="35" name="TextBox 1"/>
          <p:cNvSpPr txBox="1">
            <a:spLocks noChangeArrowheads="1"/>
          </p:cNvSpPr>
          <p:nvPr/>
        </p:nvSpPr>
        <p:spPr bwMode="auto">
          <a:xfrm>
            <a:off x="5148064" y="3723878"/>
            <a:ext cx="251452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2800" dirty="0" smtClean="0">
                <a:solidFill>
                  <a:srgbClr val="0000FF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duān</a:t>
            </a: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端正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6" name="TextBox 2"/>
          <p:cNvSpPr txBox="1">
            <a:spLocks noChangeArrowheads="1"/>
          </p:cNvSpPr>
          <p:nvPr/>
        </p:nvSpPr>
        <p:spPr bwMode="auto">
          <a:xfrm>
            <a:off x="5144515" y="4371950"/>
            <a:ext cx="273985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lvl="0">
              <a:defRPr/>
            </a:pP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 smtClean="0">
                <a:solidFill>
                  <a:srgbClr val="0000FF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 </a:t>
            </a:r>
            <a:r>
              <a:rPr lang="en-US" altLang="zh-CN" sz="2800" dirty="0">
                <a:solidFill>
                  <a:srgbClr val="0000FF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chuǎi </a:t>
            </a: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揣摩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8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8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8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8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8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8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8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8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8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8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8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8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8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8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8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8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8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/>
      <p:bldP spid="48132" grpId="0"/>
      <p:bldP spid="20" grpId="0"/>
      <p:bldP spid="48134" grpId="0"/>
      <p:bldP spid="48149" grpId="0"/>
      <p:bldP spid="48151" grpId="0"/>
      <p:bldP spid="48152" grpId="0"/>
      <p:bldP spid="48156" grpId="0"/>
      <p:bldP spid="48158" grpId="0"/>
      <p:bldP spid="48159" grpId="0"/>
    </p:bldLst>
  </p:timing>
</p:sld>
</file>

<file path=ppt/theme/theme1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833</TotalTime>
  <Words>5087</Words>
  <Application>Microsoft Office PowerPoint</Application>
  <PresentationFormat>全屏显示(16:9)</PresentationFormat>
  <Paragraphs>350</Paragraphs>
  <Slides>51</Slides>
  <Notes>1</Notes>
  <HiddenSlides>0</HiddenSlides>
  <MMClips>2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65" baseType="lpstr">
      <vt:lpstr>Arial</vt:lpstr>
      <vt:lpstr>宋体</vt:lpstr>
      <vt:lpstr>黑体</vt:lpstr>
      <vt:lpstr>Xingkai SC</vt:lpstr>
      <vt:lpstr>华文新魏</vt:lpstr>
      <vt:lpstr>Calibri</vt:lpstr>
      <vt:lpstr>Impact</vt:lpstr>
      <vt:lpstr>Heiti SC Medium</vt:lpstr>
      <vt:lpstr>汉语拼音</vt:lpstr>
      <vt:lpstr>微软雅黑</vt:lpstr>
      <vt:lpstr>楷体</vt:lpstr>
      <vt:lpstr>Times New Roman</vt:lpstr>
      <vt:lpstr>Kaiti SC</vt:lpstr>
      <vt:lpstr>1_《七彩课堂》课件模板（新）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xb21cn</cp:lastModifiedBy>
  <cp:revision>624</cp:revision>
  <dcterms:created xsi:type="dcterms:W3CDTF">2018-11-06T06:39:21Z</dcterms:created>
  <dcterms:modified xsi:type="dcterms:W3CDTF">2022-08-10T08:00:28Z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2052-11.1.0.8389</vt:lpwstr>
  </property>
</Properties>
</file>